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69"/>
  </p:notesMasterIdLst>
  <p:sldIdLst>
    <p:sldId id="256" r:id="rId2"/>
    <p:sldId id="293" r:id="rId3"/>
    <p:sldId id="268" r:id="rId4"/>
    <p:sldId id="265" r:id="rId5"/>
    <p:sldId id="270" r:id="rId6"/>
    <p:sldId id="271" r:id="rId7"/>
    <p:sldId id="273" r:id="rId8"/>
    <p:sldId id="294" r:id="rId9"/>
    <p:sldId id="280" r:id="rId10"/>
    <p:sldId id="298" r:id="rId11"/>
    <p:sldId id="303" r:id="rId12"/>
    <p:sldId id="304" r:id="rId13"/>
    <p:sldId id="300" r:id="rId14"/>
    <p:sldId id="301" r:id="rId15"/>
    <p:sldId id="302" r:id="rId16"/>
    <p:sldId id="308" r:id="rId17"/>
    <p:sldId id="309" r:id="rId18"/>
    <p:sldId id="306" r:id="rId19"/>
    <p:sldId id="319" r:id="rId20"/>
    <p:sldId id="310" r:id="rId21"/>
    <p:sldId id="311" r:id="rId22"/>
    <p:sldId id="312" r:id="rId23"/>
    <p:sldId id="315" r:id="rId24"/>
    <p:sldId id="313" r:id="rId25"/>
    <p:sldId id="318" r:id="rId26"/>
    <p:sldId id="323" r:id="rId27"/>
    <p:sldId id="324" r:id="rId28"/>
    <p:sldId id="325" r:id="rId29"/>
    <p:sldId id="314" r:id="rId30"/>
    <p:sldId id="326" r:id="rId31"/>
    <p:sldId id="257" r:id="rId32"/>
    <p:sldId id="258" r:id="rId33"/>
    <p:sldId id="266" r:id="rId34"/>
    <p:sldId id="272" r:id="rId35"/>
    <p:sldId id="267" r:id="rId36"/>
    <p:sldId id="269" r:id="rId37"/>
    <p:sldId id="274" r:id="rId38"/>
    <p:sldId id="275" r:id="rId39"/>
    <p:sldId id="276" r:id="rId40"/>
    <p:sldId id="277" r:id="rId41"/>
    <p:sldId id="278" r:id="rId42"/>
    <p:sldId id="279" r:id="rId43"/>
    <p:sldId id="259" r:id="rId44"/>
    <p:sldId id="260" r:id="rId45"/>
    <p:sldId id="281" r:id="rId46"/>
    <p:sldId id="305" r:id="rId47"/>
    <p:sldId id="307" r:id="rId48"/>
    <p:sldId id="285" r:id="rId49"/>
    <p:sldId id="286" r:id="rId50"/>
    <p:sldId id="290" r:id="rId51"/>
    <p:sldId id="291" r:id="rId52"/>
    <p:sldId id="287" r:id="rId53"/>
    <p:sldId id="292" r:id="rId54"/>
    <p:sldId id="288" r:id="rId55"/>
    <p:sldId id="289" r:id="rId56"/>
    <p:sldId id="299" r:id="rId57"/>
    <p:sldId id="295" r:id="rId58"/>
    <p:sldId id="296" r:id="rId59"/>
    <p:sldId id="261" r:id="rId60"/>
    <p:sldId id="262" r:id="rId61"/>
    <p:sldId id="297" r:id="rId62"/>
    <p:sldId id="317" r:id="rId63"/>
    <p:sldId id="320" r:id="rId64"/>
    <p:sldId id="321" r:id="rId65"/>
    <p:sldId id="322" r:id="rId66"/>
    <p:sldId id="316" r:id="rId67"/>
    <p:sldId id="264" r:id="rId6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79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AB8C"/>
    <a:srgbClr val="FF5050"/>
    <a:srgbClr val="FFD686"/>
    <a:srgbClr val="3F3F3F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17" autoAdjust="0"/>
    <p:restoredTop sz="75588" autoAdjust="0"/>
  </p:normalViewPr>
  <p:slideViewPr>
    <p:cSldViewPr snapToGrid="0">
      <p:cViewPr>
        <p:scale>
          <a:sx n="70" d="100"/>
          <a:sy n="70" d="100"/>
        </p:scale>
        <p:origin x="120" y="48"/>
      </p:cViewPr>
      <p:guideLst>
        <p:guide orient="horz" pos="2183"/>
        <p:guide pos="379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Pasta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Planilha1!$L$1:$L$2</c:f>
              <c:strCache>
                <c:ptCount val="2"/>
              </c:strCache>
            </c:strRef>
          </c:tx>
          <c:spPr>
            <a:ln w="28575" cap="flat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31750">
                <a:solidFill>
                  <a:schemeClr val="accent1"/>
                </a:solidFill>
              </a:ln>
              <a:effectLst/>
            </c:spPr>
          </c:marker>
          <c:trendline>
            <c:spPr>
              <a:ln w="31750" cap="rnd">
                <a:solidFill>
                  <a:srgbClr val="FF0000"/>
                </a:solidFill>
                <a:prstDash val="sysDot"/>
              </a:ln>
              <a:effectLst/>
            </c:spPr>
            <c:trendlineType val="linear"/>
            <c:dispRSqr val="0"/>
            <c:dispEq val="0"/>
          </c:trendline>
          <c:cat>
            <c:numRef>
              <c:f>Planilha1!$K$3:$K$15</c:f>
              <c:numCache>
                <c:formatCode>General</c:formatCode>
                <c:ptCount val="13"/>
                <c:pt idx="0">
                  <c:v>2004</c:v>
                </c:pt>
                <c:pt idx="1">
                  <c:v>2008</c:v>
                </c:pt>
                <c:pt idx="2">
                  <c:v>2010</c:v>
                </c:pt>
                <c:pt idx="3">
                  <c:v>2012</c:v>
                </c:pt>
                <c:pt idx="4">
                  <c:v>2014</c:v>
                </c:pt>
                <c:pt idx="5">
                  <c:v>2016</c:v>
                </c:pt>
                <c:pt idx="6">
                  <c:v>2018</c:v>
                </c:pt>
              </c:numCache>
            </c:numRef>
          </c:cat>
          <c:val>
            <c:numRef>
              <c:f>Planilha1!$L$3:$L$15</c:f>
              <c:numCache>
                <c:formatCode>General</c:formatCode>
                <c:ptCount val="13"/>
                <c:pt idx="0">
                  <c:v>1109</c:v>
                </c:pt>
                <c:pt idx="1">
                  <c:v>1378</c:v>
                </c:pt>
                <c:pt idx="2">
                  <c:v>1526</c:v>
                </c:pt>
                <c:pt idx="3">
                  <c:v>1651</c:v>
                </c:pt>
                <c:pt idx="4">
                  <c:v>1897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F29-4486-8AB1-477837A4D1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32083928"/>
        <c:axId val="432082944"/>
      </c:lineChart>
      <c:catAx>
        <c:axId val="4320839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2082944"/>
        <c:crosses val="autoZero"/>
        <c:auto val="1"/>
        <c:lblAlgn val="ctr"/>
        <c:lblOffset val="100"/>
        <c:noMultiLvlLbl val="0"/>
      </c:catAx>
      <c:valAx>
        <c:axId val="4320829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208392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Chances de </a:t>
            </a:r>
            <a:r>
              <a:rPr lang="en-US" dirty="0" err="1"/>
              <a:t>explosão</a:t>
            </a:r>
            <a:endParaRPr lang="en-US" dirty="0"/>
          </a:p>
          <a:p>
            <a:pPr>
              <a:defRPr/>
            </a:pPr>
            <a:r>
              <a:rPr lang="en-US" dirty="0"/>
              <a:t>(</a:t>
            </a:r>
            <a:r>
              <a:rPr lang="en-US" dirty="0" err="1"/>
              <a:t>Meramente</a:t>
            </a:r>
            <a:r>
              <a:rPr lang="en-US" dirty="0"/>
              <a:t> </a:t>
            </a:r>
            <a:r>
              <a:rPr lang="en-US" dirty="0" err="1"/>
              <a:t>ilustrativo</a:t>
            </a:r>
            <a:r>
              <a:rPr lang="en-US" dirty="0"/>
              <a:t>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Convolução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strRef>
              <c:f>Planilha1!$A$2:$A$5</c:f>
              <c:strCache>
                <c:ptCount val="4"/>
                <c:pt idx="0">
                  <c:v>Ordem 3</c:v>
                </c:pt>
                <c:pt idx="1">
                  <c:v>Ordem 5</c:v>
                </c:pt>
                <c:pt idx="2">
                  <c:v>Ordem 7</c:v>
                </c:pt>
                <c:pt idx="3">
                  <c:v>O9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15</c:v>
                </c:pt>
                <c:pt idx="1">
                  <c:v>25</c:v>
                </c:pt>
                <c:pt idx="2">
                  <c:v>50</c:v>
                </c:pt>
                <c:pt idx="3">
                  <c:v>95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861-43CD-870E-9C8C2D4221DC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Ponderação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strRef>
              <c:f>Planilha1!$A$2:$A$5</c:f>
              <c:strCache>
                <c:ptCount val="4"/>
                <c:pt idx="0">
                  <c:v>Ordem 3</c:v>
                </c:pt>
                <c:pt idx="1">
                  <c:v>Ordem 5</c:v>
                </c:pt>
                <c:pt idx="2">
                  <c:v>Ordem 7</c:v>
                </c:pt>
                <c:pt idx="3">
                  <c:v>O9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0</c:v>
                </c:pt>
                <c:pt idx="1">
                  <c:v>5</c:v>
                </c:pt>
                <c:pt idx="2">
                  <c:v>10</c:v>
                </c:pt>
                <c:pt idx="3">
                  <c:v>20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861-43CD-870E-9C8C2D4221D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496973792"/>
        <c:axId val="496974776"/>
      </c:lineChart>
      <c:catAx>
        <c:axId val="49697379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6974776"/>
        <c:crosses val="autoZero"/>
        <c:auto val="1"/>
        <c:lblAlgn val="ctr"/>
        <c:lblOffset val="100"/>
        <c:noMultiLvlLbl val="0"/>
      </c:catAx>
      <c:valAx>
        <c:axId val="49697477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9697379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r"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Erros</a:t>
            </a:r>
            <a:r>
              <a:rPr lang="en-US" baseline="0" dirty="0"/>
              <a:t> de </a:t>
            </a:r>
            <a:r>
              <a:rPr lang="en-US" baseline="0" dirty="0" err="1"/>
              <a:t>Crescimento</a:t>
            </a:r>
            <a:r>
              <a:rPr lang="en-US" baseline="0" dirty="0"/>
              <a:t> da </a:t>
            </a:r>
            <a:r>
              <a:rPr lang="en-US" baseline="0" dirty="0" err="1"/>
              <a:t>Região</a:t>
            </a:r>
            <a:r>
              <a:rPr lang="en-US" baseline="0" dirty="0"/>
              <a:t>(%)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r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2013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Ordem 3</c:v>
                </c:pt>
                <c:pt idx="1">
                  <c:v>Ordem 5</c:v>
                </c:pt>
                <c:pt idx="2">
                  <c:v>Ordem 7</c:v>
                </c:pt>
                <c:pt idx="3">
                  <c:v>Linha de Tendência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8.3800000000000008</c:v>
                </c:pt>
                <c:pt idx="1">
                  <c:v>8.84</c:v>
                </c:pt>
                <c:pt idx="2">
                  <c:v>8.8000000000000007</c:v>
                </c:pt>
                <c:pt idx="3">
                  <c:v>8.93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516-41F5-9B06-BC46819C3E29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Ordem 3</c:v>
                </c:pt>
                <c:pt idx="1">
                  <c:v>Ordem 5</c:v>
                </c:pt>
                <c:pt idx="2">
                  <c:v>Ordem 7</c:v>
                </c:pt>
                <c:pt idx="3">
                  <c:v>Linha de Tendência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18.52</c:v>
                </c:pt>
                <c:pt idx="1">
                  <c:v>19.25</c:v>
                </c:pt>
                <c:pt idx="2">
                  <c:v>18.52</c:v>
                </c:pt>
                <c:pt idx="3">
                  <c:v>18.52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516-41F5-9B06-BC46819C3E29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Ordem 3</c:v>
                </c:pt>
                <c:pt idx="1">
                  <c:v>Ordem 5</c:v>
                </c:pt>
                <c:pt idx="2">
                  <c:v>Ordem 7</c:v>
                </c:pt>
                <c:pt idx="3">
                  <c:v>Linha de Tendência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26.13</c:v>
                </c:pt>
                <c:pt idx="1">
                  <c:v>28.86</c:v>
                </c:pt>
                <c:pt idx="2">
                  <c:v>26.27</c:v>
                </c:pt>
                <c:pt idx="3">
                  <c:v>23.15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516-41F5-9B06-BC46819C3E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3828728"/>
        <c:axId val="8401480"/>
      </c:barChart>
      <c:catAx>
        <c:axId val="503828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01480"/>
        <c:crosses val="autoZero"/>
        <c:auto val="1"/>
        <c:lblAlgn val="ctr"/>
        <c:lblOffset val="100"/>
        <c:noMultiLvlLbl val="0"/>
      </c:catAx>
      <c:valAx>
        <c:axId val="8401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3828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r"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err="1"/>
              <a:t>Erros</a:t>
            </a:r>
            <a:r>
              <a:rPr lang="en-US" baseline="0" dirty="0"/>
              <a:t> de </a:t>
            </a:r>
            <a:r>
              <a:rPr lang="en-US" baseline="0" dirty="0" err="1"/>
              <a:t>Crescimento</a:t>
            </a:r>
            <a:r>
              <a:rPr lang="en-US" baseline="0" dirty="0"/>
              <a:t> Por Pixel(%)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r"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Planilha1!$B$1</c:f>
              <c:strCache>
                <c:ptCount val="1"/>
                <c:pt idx="0">
                  <c:v>2013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Ordem 3</c:v>
                </c:pt>
                <c:pt idx="1">
                  <c:v>Ordem 5</c:v>
                </c:pt>
                <c:pt idx="2">
                  <c:v>Ordem 7</c:v>
                </c:pt>
                <c:pt idx="3">
                  <c:v>Linha de Tendência</c:v>
                </c:pt>
              </c:strCache>
            </c:strRef>
          </c:cat>
          <c:val>
            <c:numRef>
              <c:f>Planilha1!$B$2:$B$5</c:f>
              <c:numCache>
                <c:formatCode>General</c:formatCode>
                <c:ptCount val="4"/>
                <c:pt idx="0">
                  <c:v>2.46</c:v>
                </c:pt>
                <c:pt idx="1">
                  <c:v>2.57</c:v>
                </c:pt>
                <c:pt idx="2">
                  <c:v>2.5499999999999998</c:v>
                </c:pt>
                <c:pt idx="3">
                  <c:v>31.28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88E-40DC-9505-EE4806762424}"/>
            </c:ext>
          </c:extLst>
        </c:ser>
        <c:ser>
          <c:idx val="1"/>
          <c:order val="1"/>
          <c:tx>
            <c:strRef>
              <c:f>Planilha1!$C$1</c:f>
              <c:strCache>
                <c:ptCount val="1"/>
                <c:pt idx="0">
                  <c:v>2014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Ordem 3</c:v>
                </c:pt>
                <c:pt idx="1">
                  <c:v>Ordem 5</c:v>
                </c:pt>
                <c:pt idx="2">
                  <c:v>Ordem 7</c:v>
                </c:pt>
                <c:pt idx="3">
                  <c:v>Linha de Tendência</c:v>
                </c:pt>
              </c:strCache>
            </c:strRef>
          </c:cat>
          <c:val>
            <c:numRef>
              <c:f>Planilha1!$C$2:$C$5</c:f>
              <c:numCache>
                <c:formatCode>General</c:formatCode>
                <c:ptCount val="4"/>
                <c:pt idx="0">
                  <c:v>5.14</c:v>
                </c:pt>
                <c:pt idx="1">
                  <c:v>5.35</c:v>
                </c:pt>
                <c:pt idx="2">
                  <c:v>5.35</c:v>
                </c:pt>
                <c:pt idx="3">
                  <c:v>33.21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88E-40DC-9505-EE4806762424}"/>
            </c:ext>
          </c:extLst>
        </c:ser>
        <c:ser>
          <c:idx val="2"/>
          <c:order val="2"/>
          <c:tx>
            <c:strRef>
              <c:f>Planilha1!$D$1</c:f>
              <c:strCache>
                <c:ptCount val="1"/>
                <c:pt idx="0">
                  <c:v>2015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Planilha1!$A$2:$A$5</c:f>
              <c:strCache>
                <c:ptCount val="4"/>
                <c:pt idx="0">
                  <c:v>Ordem 3</c:v>
                </c:pt>
                <c:pt idx="1">
                  <c:v>Ordem 5</c:v>
                </c:pt>
                <c:pt idx="2">
                  <c:v>Ordem 7</c:v>
                </c:pt>
                <c:pt idx="3">
                  <c:v>Linha de Tendência</c:v>
                </c:pt>
              </c:strCache>
            </c:strRef>
          </c:cat>
          <c:val>
            <c:numRef>
              <c:f>Planilha1!$D$2:$D$5</c:f>
              <c:numCache>
                <c:formatCode>General</c:formatCode>
                <c:ptCount val="4"/>
                <c:pt idx="0">
                  <c:v>8.27</c:v>
                </c:pt>
                <c:pt idx="1">
                  <c:v>10.34</c:v>
                </c:pt>
                <c:pt idx="2">
                  <c:v>8.73</c:v>
                </c:pt>
                <c:pt idx="3">
                  <c:v>35.15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88E-40DC-9505-EE480676242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503828728"/>
        <c:axId val="8401480"/>
      </c:barChart>
      <c:catAx>
        <c:axId val="50382872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01480"/>
        <c:crosses val="autoZero"/>
        <c:auto val="1"/>
        <c:lblAlgn val="ctr"/>
        <c:lblOffset val="100"/>
        <c:noMultiLvlLbl val="0"/>
      </c:catAx>
      <c:valAx>
        <c:axId val="8401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50382872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D37C0F-923D-467F-B8E6-5D70E4F231C5}" type="datetimeFigureOut">
              <a:rPr lang="en-US" smtClean="0"/>
              <a:t>07-Feb-17</a:t>
            </a:fld>
            <a:endParaRPr lang="en-US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2067F2-1ACC-4472-86AB-E667466F933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5054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Prevendo</a:t>
            </a:r>
            <a:r>
              <a:rPr lang="en-US" dirty="0"/>
              <a:t> o </a:t>
            </a:r>
            <a:r>
              <a:rPr lang="en-US" dirty="0" err="1"/>
              <a:t>crescimento</a:t>
            </a:r>
            <a:r>
              <a:rPr lang="en-US" dirty="0"/>
              <a:t> </a:t>
            </a:r>
            <a:r>
              <a:rPr lang="en-US" dirty="0" err="1"/>
              <a:t>espacial</a:t>
            </a:r>
            <a:r>
              <a:rPr lang="en-US" dirty="0"/>
              <a:t> </a:t>
            </a:r>
            <a:r>
              <a:rPr lang="en-US" dirty="0" err="1"/>
              <a:t>urbano</a:t>
            </a:r>
            <a:endParaRPr lang="en-US" dirty="0"/>
          </a:p>
          <a:p>
            <a:r>
              <a:rPr lang="en-US" dirty="0" err="1"/>
              <a:t>Expansão</a:t>
            </a:r>
            <a:r>
              <a:rPr lang="en-US" dirty="0"/>
              <a:t> de </a:t>
            </a:r>
            <a:r>
              <a:rPr lang="en-US" dirty="0" err="1"/>
              <a:t>Densidade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Fatores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densidade</a:t>
            </a:r>
            <a:r>
              <a:rPr lang="en-US" dirty="0"/>
              <a:t> </a:t>
            </a:r>
            <a:r>
              <a:rPr lang="en-US" dirty="0" err="1"/>
              <a:t>populacional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rios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rodovias</a:t>
            </a:r>
            <a:endParaRPr lang="en-US" dirty="0"/>
          </a:p>
          <a:p>
            <a:r>
              <a:rPr lang="en-US" dirty="0"/>
              <a:t>	- Zonas (</a:t>
            </a:r>
            <a:r>
              <a:rPr lang="en-US" dirty="0" err="1"/>
              <a:t>Residencial</a:t>
            </a:r>
            <a:r>
              <a:rPr lang="en-US" dirty="0"/>
              <a:t>, commercial, rural)</a:t>
            </a:r>
          </a:p>
          <a:p>
            <a:r>
              <a:rPr lang="en-US" dirty="0"/>
              <a:t>	- </a:t>
            </a: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diretores</a:t>
            </a:r>
            <a:endParaRPr lang="en-US" dirty="0"/>
          </a:p>
          <a:p>
            <a:r>
              <a:rPr lang="en-US" dirty="0" err="1"/>
              <a:t>Dificuldades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Aquisição</a:t>
            </a:r>
            <a:r>
              <a:rPr lang="en-US" dirty="0"/>
              <a:t> de dados </a:t>
            </a:r>
            <a:r>
              <a:rPr lang="en-US" dirty="0" err="1"/>
              <a:t>normalizados</a:t>
            </a:r>
            <a:r>
              <a:rPr lang="en-US" dirty="0"/>
              <a:t> 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quantidade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Vontade</a:t>
            </a:r>
            <a:r>
              <a:rPr lang="en-US" dirty="0"/>
              <a:t> </a:t>
            </a:r>
            <a:r>
              <a:rPr lang="en-US" dirty="0" err="1"/>
              <a:t>política</a:t>
            </a:r>
            <a:r>
              <a:rPr lang="en-US" dirty="0"/>
              <a:t> (</a:t>
            </a:r>
            <a:r>
              <a:rPr lang="en-US" dirty="0" err="1"/>
              <a:t>investimento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determinada</a:t>
            </a:r>
            <a:r>
              <a:rPr lang="en-US" dirty="0"/>
              <a:t> </a:t>
            </a:r>
            <a:r>
              <a:rPr lang="en-US" dirty="0" err="1"/>
              <a:t>região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9136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Operação</a:t>
            </a:r>
            <a:r>
              <a:rPr lang="en-US" dirty="0"/>
              <a:t> </a:t>
            </a:r>
            <a:r>
              <a:rPr lang="en-US" dirty="0" err="1"/>
              <a:t>matemática</a:t>
            </a:r>
            <a:endParaRPr lang="en-US" dirty="0"/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6674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Explosões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previsão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Convolução</a:t>
            </a:r>
            <a:r>
              <a:rPr lang="en-US" dirty="0"/>
              <a:t> vs </a:t>
            </a:r>
            <a:r>
              <a:rPr lang="en-US" dirty="0" err="1"/>
              <a:t>proposta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Qual</a:t>
            </a:r>
            <a:r>
              <a:rPr lang="en-US" dirty="0"/>
              <a:t> a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ordem</a:t>
            </a:r>
            <a:r>
              <a:rPr lang="en-US" dirty="0"/>
              <a:t>?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4607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Ponderação</a:t>
            </a: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3084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Etapa</a:t>
            </a:r>
            <a:r>
              <a:rPr lang="en-US" dirty="0"/>
              <a:t> de </a:t>
            </a:r>
            <a:r>
              <a:rPr lang="en-US" dirty="0" err="1"/>
              <a:t>tradução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1374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Etapa</a:t>
            </a:r>
            <a:r>
              <a:rPr lang="en-US" dirty="0"/>
              <a:t> de </a:t>
            </a:r>
            <a:r>
              <a:rPr lang="en-US" dirty="0" err="1"/>
              <a:t>regressão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911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Etapa</a:t>
            </a:r>
            <a:r>
              <a:rPr lang="en-US" dirty="0"/>
              <a:t> </a:t>
            </a:r>
            <a:r>
              <a:rPr lang="en-US" dirty="0" err="1"/>
              <a:t>Cálculo</a:t>
            </a:r>
            <a:r>
              <a:rPr lang="en-US" dirty="0"/>
              <a:t> de </a:t>
            </a:r>
            <a:r>
              <a:rPr lang="en-US" dirty="0" err="1"/>
              <a:t>erros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/>
              <a:t>E é a </a:t>
            </a:r>
            <a:r>
              <a:rPr lang="en-US" dirty="0" err="1"/>
              <a:t>composição</a:t>
            </a:r>
            <a:r>
              <a:rPr lang="en-US" dirty="0"/>
              <a:t> de: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Semelhança</a:t>
            </a:r>
            <a:r>
              <a:rPr lang="en-US" dirty="0"/>
              <a:t> pixel a pixel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Semelhança</a:t>
            </a:r>
            <a:r>
              <a:rPr lang="en-US" dirty="0"/>
              <a:t> </a:t>
            </a:r>
            <a:r>
              <a:rPr lang="en-US" dirty="0" err="1"/>
              <a:t>Geral</a:t>
            </a:r>
            <a:r>
              <a:rPr lang="en-US" dirty="0"/>
              <a:t> (</a:t>
            </a:r>
            <a:r>
              <a:rPr lang="en-US" dirty="0" err="1"/>
              <a:t>Crescimentos</a:t>
            </a:r>
            <a:r>
              <a:rPr lang="en-US" dirty="0"/>
              <a:t> </a:t>
            </a:r>
            <a:r>
              <a:rPr lang="en-US" dirty="0" err="1"/>
              <a:t>absolutos</a:t>
            </a:r>
            <a:r>
              <a:rPr lang="en-US" dirty="0"/>
              <a:t>)</a:t>
            </a:r>
          </a:p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53608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07528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Selecionar</a:t>
            </a:r>
            <a:r>
              <a:rPr lang="en-US" dirty="0"/>
              <a:t> </a:t>
            </a:r>
            <a:r>
              <a:rPr lang="en-US" dirty="0" err="1"/>
              <a:t>Região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Filtrar</a:t>
            </a:r>
            <a:r>
              <a:rPr lang="en-US" dirty="0"/>
              <a:t> dados </a:t>
            </a:r>
            <a:r>
              <a:rPr lang="en-US" dirty="0" err="1"/>
              <a:t>por</a:t>
            </a:r>
            <a:r>
              <a:rPr lang="en-US" dirty="0"/>
              <a:t> data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161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apresentaram</a:t>
            </a:r>
            <a:r>
              <a:rPr lang="en-US" dirty="0"/>
              <a:t> </a:t>
            </a:r>
            <a:r>
              <a:rPr lang="en-US" dirty="0" err="1"/>
              <a:t>erro</a:t>
            </a:r>
            <a:r>
              <a:rPr lang="en-US" dirty="0"/>
              <a:t> total &lt; 9 %.</a:t>
            </a:r>
          </a:p>
          <a:p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.</a:t>
            </a:r>
          </a:p>
          <a:p>
            <a:r>
              <a:rPr lang="en-US" dirty="0" err="1"/>
              <a:t>Otimizações</a:t>
            </a:r>
            <a:r>
              <a:rPr lang="en-US" dirty="0"/>
              <a:t> no ICA.</a:t>
            </a:r>
          </a:p>
          <a:p>
            <a:r>
              <a:rPr lang="en-US" dirty="0" err="1"/>
              <a:t>Dificuldades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aquisição</a:t>
            </a:r>
            <a:r>
              <a:rPr lang="en-US" dirty="0"/>
              <a:t> de </a:t>
            </a:r>
            <a:r>
              <a:rPr lang="en-US" dirty="0" err="1"/>
              <a:t>informações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esforço</a:t>
            </a:r>
            <a:r>
              <a:rPr lang="en-US" dirty="0"/>
              <a:t> </a:t>
            </a:r>
            <a:r>
              <a:rPr lang="en-US" dirty="0" err="1"/>
              <a:t>computacional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grau</a:t>
            </a:r>
            <a:r>
              <a:rPr lang="en-US" dirty="0"/>
              <a:t> de </a:t>
            </a:r>
            <a:r>
              <a:rPr lang="en-US" dirty="0" err="1"/>
              <a:t>acerto</a:t>
            </a:r>
            <a:r>
              <a:rPr lang="en-US" dirty="0"/>
              <a:t>.</a:t>
            </a:r>
          </a:p>
          <a:p>
            <a:r>
              <a:rPr lang="en-US" dirty="0" err="1"/>
              <a:t>Aplicação</a:t>
            </a:r>
            <a:r>
              <a:rPr lang="en-US" dirty="0"/>
              <a:t> dos </a:t>
            </a:r>
            <a:r>
              <a:rPr lang="en-US" dirty="0" err="1"/>
              <a:t>resultados</a:t>
            </a:r>
            <a:r>
              <a:rPr lang="en-US" dirty="0"/>
              <a:t> é de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valia</a:t>
            </a:r>
            <a:r>
              <a:rPr lang="en-US" dirty="0"/>
              <a:t> para </a:t>
            </a:r>
            <a:r>
              <a:rPr lang="en-US" dirty="0" err="1"/>
              <a:t>concessionárias</a:t>
            </a:r>
            <a:r>
              <a:rPr lang="en-US" dirty="0"/>
              <a:t> de </a:t>
            </a:r>
            <a:r>
              <a:rPr lang="en-US" dirty="0" err="1"/>
              <a:t>energia</a:t>
            </a:r>
            <a:r>
              <a:rPr lang="en-US" dirty="0"/>
              <a:t>.</a:t>
            </a:r>
          </a:p>
          <a:p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empregado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alteração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SmartGrids</a:t>
            </a:r>
            <a:endParaRPr lang="en-US" dirty="0"/>
          </a:p>
          <a:p>
            <a:pPr lvl="1"/>
            <a:r>
              <a:rPr lang="en-US" dirty="0" err="1"/>
              <a:t>Planejamento</a:t>
            </a:r>
            <a:r>
              <a:rPr lang="en-US" dirty="0"/>
              <a:t> </a:t>
            </a:r>
            <a:r>
              <a:rPr lang="en-US" dirty="0" err="1"/>
              <a:t>urbano</a:t>
            </a:r>
            <a:r>
              <a:rPr lang="en-US" dirty="0"/>
              <a:t> de </a:t>
            </a:r>
            <a:r>
              <a:rPr lang="en-US" dirty="0" err="1"/>
              <a:t>vias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Serviços</a:t>
            </a:r>
            <a:r>
              <a:rPr lang="en-US" dirty="0"/>
              <a:t> </a:t>
            </a:r>
            <a:r>
              <a:rPr lang="en-US" dirty="0" err="1"/>
              <a:t>fundamentais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escolas</a:t>
            </a:r>
            <a:r>
              <a:rPr lang="en-US" dirty="0"/>
              <a:t> e </a:t>
            </a:r>
            <a:r>
              <a:rPr lang="en-US" dirty="0" err="1"/>
              <a:t>hospitais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Telecomunicações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Água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Gás</a:t>
            </a:r>
            <a:r>
              <a:rPr lang="en-US" dirty="0"/>
              <a:t>.</a:t>
            </a:r>
          </a:p>
          <a:p>
            <a:r>
              <a:rPr lang="en-US" dirty="0" err="1"/>
              <a:t>Contribuições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Solução</a:t>
            </a:r>
            <a:r>
              <a:rPr lang="en-US" dirty="0"/>
              <a:t> do </a:t>
            </a:r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r>
              <a:rPr lang="en-US" dirty="0"/>
              <a:t> do ICA.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que </a:t>
            </a:r>
            <a:r>
              <a:rPr lang="en-US" dirty="0" err="1"/>
              <a:t>usa</a:t>
            </a:r>
            <a:r>
              <a:rPr lang="en-US" dirty="0"/>
              <a:t> a </a:t>
            </a:r>
            <a:r>
              <a:rPr lang="en-US" dirty="0" err="1"/>
              <a:t>operação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.</a:t>
            </a:r>
          </a:p>
          <a:p>
            <a:r>
              <a:rPr lang="en-US" dirty="0" err="1"/>
              <a:t>Trabalhos</a:t>
            </a:r>
            <a:r>
              <a:rPr lang="en-US" dirty="0"/>
              <a:t> </a:t>
            </a:r>
            <a:r>
              <a:rPr lang="en-US" dirty="0" err="1"/>
              <a:t>futuros</a:t>
            </a:r>
            <a:endParaRPr lang="en-US" dirty="0"/>
          </a:p>
          <a:p>
            <a:pPr lvl="1"/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avançadas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Haar</a:t>
            </a:r>
            <a:r>
              <a:rPr lang="en-US" dirty="0"/>
              <a:t> Feature, para </a:t>
            </a:r>
            <a:r>
              <a:rPr lang="en-US" dirty="0" err="1"/>
              <a:t>buscar</a:t>
            </a:r>
            <a:r>
              <a:rPr lang="en-US" dirty="0"/>
              <a:t> de </a:t>
            </a:r>
            <a:r>
              <a:rPr lang="en-US" dirty="0" err="1"/>
              <a:t>fato</a:t>
            </a:r>
            <a:r>
              <a:rPr lang="en-US" dirty="0"/>
              <a:t> </a:t>
            </a:r>
            <a:r>
              <a:rPr lang="en-US" dirty="0" err="1"/>
              <a:t>padrões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complexossobre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crescimentos</a:t>
            </a:r>
            <a:r>
              <a:rPr lang="en-US" dirty="0"/>
              <a:t> de </a:t>
            </a:r>
            <a:r>
              <a:rPr lang="en-US" dirty="0" err="1"/>
              <a:t>densidade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942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apresentaram</a:t>
            </a:r>
            <a:r>
              <a:rPr lang="en-US" dirty="0"/>
              <a:t> </a:t>
            </a:r>
            <a:r>
              <a:rPr lang="en-US" dirty="0" err="1"/>
              <a:t>erro</a:t>
            </a:r>
            <a:r>
              <a:rPr lang="en-US" dirty="0"/>
              <a:t> total &lt; 9 %.</a:t>
            </a:r>
          </a:p>
          <a:p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.</a:t>
            </a:r>
          </a:p>
          <a:p>
            <a:r>
              <a:rPr lang="en-US" dirty="0" err="1"/>
              <a:t>Otimizações</a:t>
            </a:r>
            <a:r>
              <a:rPr lang="en-US" dirty="0"/>
              <a:t> no ICA.</a:t>
            </a:r>
          </a:p>
          <a:p>
            <a:r>
              <a:rPr lang="en-US" dirty="0" err="1"/>
              <a:t>Dificuldades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aquisição</a:t>
            </a:r>
            <a:r>
              <a:rPr lang="en-US" dirty="0"/>
              <a:t> de </a:t>
            </a:r>
            <a:r>
              <a:rPr lang="en-US" dirty="0" err="1"/>
              <a:t>informações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esforço</a:t>
            </a:r>
            <a:r>
              <a:rPr lang="en-US" dirty="0"/>
              <a:t> </a:t>
            </a:r>
            <a:r>
              <a:rPr lang="en-US" dirty="0" err="1"/>
              <a:t>computacional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grau</a:t>
            </a:r>
            <a:r>
              <a:rPr lang="en-US" dirty="0"/>
              <a:t> de </a:t>
            </a:r>
            <a:r>
              <a:rPr lang="en-US" dirty="0" err="1"/>
              <a:t>acerto</a:t>
            </a:r>
            <a:r>
              <a:rPr lang="en-US" dirty="0"/>
              <a:t>.</a:t>
            </a:r>
          </a:p>
          <a:p>
            <a:r>
              <a:rPr lang="en-US" dirty="0" err="1"/>
              <a:t>Aplicação</a:t>
            </a:r>
            <a:r>
              <a:rPr lang="en-US" dirty="0"/>
              <a:t> dos </a:t>
            </a:r>
            <a:r>
              <a:rPr lang="en-US" dirty="0" err="1"/>
              <a:t>resultados</a:t>
            </a:r>
            <a:r>
              <a:rPr lang="en-US" dirty="0"/>
              <a:t> é de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valia</a:t>
            </a:r>
            <a:r>
              <a:rPr lang="en-US" dirty="0"/>
              <a:t> para </a:t>
            </a:r>
            <a:r>
              <a:rPr lang="en-US" dirty="0" err="1"/>
              <a:t>concessionárias</a:t>
            </a:r>
            <a:r>
              <a:rPr lang="en-US" dirty="0"/>
              <a:t> de </a:t>
            </a:r>
            <a:r>
              <a:rPr lang="en-US" dirty="0" err="1"/>
              <a:t>energia</a:t>
            </a:r>
            <a:r>
              <a:rPr lang="en-US" dirty="0"/>
              <a:t>.</a:t>
            </a:r>
          </a:p>
          <a:p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empregado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alteração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SmartGrids</a:t>
            </a:r>
            <a:endParaRPr lang="en-US" dirty="0"/>
          </a:p>
          <a:p>
            <a:pPr lvl="1"/>
            <a:r>
              <a:rPr lang="en-US" dirty="0" err="1"/>
              <a:t>Planejamento</a:t>
            </a:r>
            <a:r>
              <a:rPr lang="en-US" dirty="0"/>
              <a:t> </a:t>
            </a:r>
            <a:r>
              <a:rPr lang="en-US" dirty="0" err="1"/>
              <a:t>urbano</a:t>
            </a:r>
            <a:r>
              <a:rPr lang="en-US" dirty="0"/>
              <a:t> de </a:t>
            </a:r>
            <a:r>
              <a:rPr lang="en-US" dirty="0" err="1"/>
              <a:t>vias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Serviços</a:t>
            </a:r>
            <a:r>
              <a:rPr lang="en-US" dirty="0"/>
              <a:t> </a:t>
            </a:r>
            <a:r>
              <a:rPr lang="en-US" dirty="0" err="1"/>
              <a:t>fundamentais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escolas</a:t>
            </a:r>
            <a:r>
              <a:rPr lang="en-US" dirty="0"/>
              <a:t> e </a:t>
            </a:r>
            <a:r>
              <a:rPr lang="en-US" dirty="0" err="1"/>
              <a:t>hospitais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Telecomunicações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Água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Gás</a:t>
            </a:r>
            <a:r>
              <a:rPr lang="en-US" dirty="0"/>
              <a:t>.</a:t>
            </a:r>
          </a:p>
          <a:p>
            <a:r>
              <a:rPr lang="en-US" dirty="0" err="1"/>
              <a:t>Contribuições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Solução</a:t>
            </a:r>
            <a:r>
              <a:rPr lang="en-US" dirty="0"/>
              <a:t> do </a:t>
            </a:r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r>
              <a:rPr lang="en-US" dirty="0"/>
              <a:t> do ICA.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que </a:t>
            </a:r>
            <a:r>
              <a:rPr lang="en-US" dirty="0" err="1"/>
              <a:t>usa</a:t>
            </a:r>
            <a:r>
              <a:rPr lang="en-US" dirty="0"/>
              <a:t> a </a:t>
            </a:r>
            <a:r>
              <a:rPr lang="en-US" dirty="0" err="1"/>
              <a:t>operação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.</a:t>
            </a:r>
          </a:p>
          <a:p>
            <a:r>
              <a:rPr lang="en-US" dirty="0" err="1"/>
              <a:t>Trabalhos</a:t>
            </a:r>
            <a:r>
              <a:rPr lang="en-US" dirty="0"/>
              <a:t> </a:t>
            </a:r>
            <a:r>
              <a:rPr lang="en-US" dirty="0" err="1"/>
              <a:t>futuros</a:t>
            </a:r>
            <a:endParaRPr lang="en-US" dirty="0"/>
          </a:p>
          <a:p>
            <a:pPr lvl="1"/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avançadas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Haar</a:t>
            </a:r>
            <a:r>
              <a:rPr lang="en-US" dirty="0"/>
              <a:t> Feature, para </a:t>
            </a:r>
            <a:r>
              <a:rPr lang="en-US" dirty="0" err="1"/>
              <a:t>buscar</a:t>
            </a:r>
            <a:r>
              <a:rPr lang="en-US" dirty="0"/>
              <a:t> de </a:t>
            </a:r>
            <a:r>
              <a:rPr lang="en-US" dirty="0" err="1"/>
              <a:t>fato</a:t>
            </a:r>
            <a:r>
              <a:rPr lang="en-US" dirty="0"/>
              <a:t> </a:t>
            </a:r>
            <a:r>
              <a:rPr lang="en-US" dirty="0" err="1"/>
              <a:t>padrões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complexos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crescimentos</a:t>
            </a:r>
            <a:r>
              <a:rPr lang="en-US" dirty="0"/>
              <a:t> de </a:t>
            </a:r>
            <a:r>
              <a:rPr lang="en-US" dirty="0" err="1"/>
              <a:t>densidade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366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Definir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é </a:t>
            </a:r>
            <a:r>
              <a:rPr lang="en-US" dirty="0" err="1"/>
              <a:t>mapeado</a:t>
            </a:r>
            <a:r>
              <a:rPr lang="en-US" dirty="0"/>
              <a:t> o </a:t>
            </a:r>
            <a:r>
              <a:rPr lang="en-US" dirty="0" err="1"/>
              <a:t>espaó</a:t>
            </a:r>
            <a:r>
              <a:rPr lang="en-US" dirty="0"/>
              <a:t> de </a:t>
            </a:r>
            <a:r>
              <a:rPr lang="en-US" dirty="0" err="1"/>
              <a:t>trabalho</a:t>
            </a:r>
            <a:r>
              <a:rPr lang="en-US" dirty="0"/>
              <a:t> é o </a:t>
            </a:r>
            <a:r>
              <a:rPr lang="en-US" dirty="0" err="1"/>
              <a:t>conceito</a:t>
            </a:r>
            <a:r>
              <a:rPr lang="en-US" dirty="0"/>
              <a:t> </a:t>
            </a:r>
            <a:r>
              <a:rPr lang="en-US" dirty="0" err="1"/>
              <a:t>básico</a:t>
            </a:r>
            <a:r>
              <a:rPr lang="en-US" dirty="0"/>
              <a:t> para </a:t>
            </a:r>
            <a:r>
              <a:rPr lang="en-US" dirty="0" err="1"/>
              <a:t>desenvolver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metodologia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Não</a:t>
            </a:r>
            <a:r>
              <a:rPr lang="en-US" dirty="0"/>
              <a:t> </a:t>
            </a:r>
            <a:r>
              <a:rPr lang="en-US" dirty="0" err="1"/>
              <a:t>existe</a:t>
            </a:r>
            <a:r>
              <a:rPr lang="en-US" dirty="0"/>
              <a:t> </a:t>
            </a:r>
            <a:r>
              <a:rPr lang="en-US" dirty="0" err="1"/>
              <a:t>critério</a:t>
            </a:r>
            <a:r>
              <a:rPr lang="en-US" dirty="0"/>
              <a:t> </a:t>
            </a:r>
            <a:r>
              <a:rPr lang="en-US" dirty="0" err="1"/>
              <a:t>fixo</a:t>
            </a:r>
            <a:r>
              <a:rPr lang="en-US" dirty="0"/>
              <a:t> para a </a:t>
            </a:r>
            <a:r>
              <a:rPr lang="en-US" dirty="0" err="1"/>
              <a:t>escolha</a:t>
            </a:r>
            <a:r>
              <a:rPr lang="en-US" dirty="0"/>
              <a:t> do </a:t>
            </a:r>
            <a:r>
              <a:rPr lang="en-US" dirty="0" err="1"/>
              <a:t>modelo</a:t>
            </a:r>
            <a:r>
              <a:rPr lang="en-US" dirty="0"/>
              <a:t>.</a:t>
            </a:r>
          </a:p>
          <a:p>
            <a:endParaRPr lang="en-US" dirty="0"/>
          </a:p>
          <a:p>
            <a:r>
              <a:rPr lang="en-US" dirty="0" err="1"/>
              <a:t>Organização</a:t>
            </a:r>
            <a:r>
              <a:rPr lang="en-US" dirty="0"/>
              <a:t> dos dados</a:t>
            </a:r>
          </a:p>
          <a:p>
            <a:r>
              <a:rPr lang="en-US" dirty="0"/>
              <a:t>1 - </a:t>
            </a:r>
            <a:r>
              <a:rPr lang="en-US" dirty="0" err="1"/>
              <a:t>Regiões</a:t>
            </a:r>
            <a:r>
              <a:rPr lang="en-US" dirty="0"/>
              <a:t>	 </a:t>
            </a:r>
          </a:p>
          <a:p>
            <a:r>
              <a:rPr lang="en-US" dirty="0"/>
              <a:t>	-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representação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complexo</a:t>
            </a:r>
            <a:r>
              <a:rPr lang="en-US" dirty="0"/>
              <a:t> de processor</a:t>
            </a:r>
          </a:p>
          <a:p>
            <a:r>
              <a:rPr lang="en-US" dirty="0"/>
              <a:t>	- </a:t>
            </a:r>
            <a:r>
              <a:rPr lang="en-US" dirty="0" err="1"/>
              <a:t>Regiões</a:t>
            </a:r>
            <a:r>
              <a:rPr lang="en-US" dirty="0"/>
              <a:t> de </a:t>
            </a:r>
            <a:r>
              <a:rPr lang="en-US" dirty="0" err="1"/>
              <a:t>Cobertura</a:t>
            </a:r>
            <a:r>
              <a:rPr lang="en-US" dirty="0"/>
              <a:t> de </a:t>
            </a:r>
            <a:r>
              <a:rPr lang="en-US" dirty="0" err="1"/>
              <a:t>Subestações</a:t>
            </a:r>
            <a:r>
              <a:rPr lang="en-US" dirty="0"/>
              <a:t>, </a:t>
            </a:r>
            <a:r>
              <a:rPr lang="en-US" dirty="0" err="1"/>
              <a:t>Atuação</a:t>
            </a:r>
            <a:r>
              <a:rPr lang="en-US" dirty="0"/>
              <a:t> de </a:t>
            </a:r>
            <a:r>
              <a:rPr lang="en-US" dirty="0" err="1"/>
              <a:t>Consecionárias</a:t>
            </a:r>
            <a:r>
              <a:rPr lang="en-US" dirty="0"/>
              <a:t>, etc.</a:t>
            </a:r>
          </a:p>
          <a:p>
            <a:endParaRPr lang="en-US" dirty="0"/>
          </a:p>
          <a:p>
            <a:r>
              <a:rPr lang="en-US" dirty="0"/>
              <a:t>2 – </a:t>
            </a:r>
            <a:r>
              <a:rPr lang="en-US" dirty="0" err="1"/>
              <a:t>Quadrículas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usado</a:t>
            </a:r>
            <a:r>
              <a:rPr lang="en-US" dirty="0"/>
              <a:t>.</a:t>
            </a:r>
          </a:p>
          <a:p>
            <a:r>
              <a:rPr lang="en-US" dirty="0"/>
              <a:t>	-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organizção</a:t>
            </a:r>
            <a:r>
              <a:rPr lang="en-US" dirty="0"/>
              <a:t> e </a:t>
            </a:r>
            <a:r>
              <a:rPr lang="en-US" dirty="0" err="1"/>
              <a:t>processamento</a:t>
            </a:r>
            <a:r>
              <a:rPr lang="en-US" dirty="0"/>
              <a:t> dos dados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5398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Expansão</a:t>
            </a:r>
            <a:r>
              <a:rPr lang="en-US" dirty="0"/>
              <a:t> de </a:t>
            </a:r>
            <a:r>
              <a:rPr lang="en-US" dirty="0" err="1"/>
              <a:t>Densidade</a:t>
            </a:r>
            <a:r>
              <a:rPr lang="en-US" dirty="0"/>
              <a:t> de…</a:t>
            </a:r>
          </a:p>
          <a:p>
            <a:endParaRPr lang="en-US" dirty="0"/>
          </a:p>
          <a:p>
            <a:r>
              <a:rPr lang="en-US" dirty="0" err="1"/>
              <a:t>Fatores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densidade</a:t>
            </a:r>
            <a:r>
              <a:rPr lang="en-US" dirty="0"/>
              <a:t> </a:t>
            </a:r>
            <a:r>
              <a:rPr lang="en-US" dirty="0" err="1"/>
              <a:t>populacional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rios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rodovias</a:t>
            </a:r>
            <a:endParaRPr lang="en-US" dirty="0"/>
          </a:p>
          <a:p>
            <a:r>
              <a:rPr lang="en-US" dirty="0"/>
              <a:t>	- Zonas (</a:t>
            </a:r>
            <a:r>
              <a:rPr lang="en-US" dirty="0" err="1"/>
              <a:t>Residencial</a:t>
            </a:r>
            <a:r>
              <a:rPr lang="en-US" dirty="0"/>
              <a:t>, commercial, rural)</a:t>
            </a:r>
          </a:p>
          <a:p>
            <a:r>
              <a:rPr lang="en-US" dirty="0"/>
              <a:t>	- </a:t>
            </a: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diretores</a:t>
            </a:r>
            <a:endParaRPr lang="en-US" dirty="0"/>
          </a:p>
          <a:p>
            <a:r>
              <a:rPr lang="en-US" dirty="0" err="1"/>
              <a:t>Dificuldades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Aquisição</a:t>
            </a:r>
            <a:r>
              <a:rPr lang="en-US" dirty="0"/>
              <a:t> de dados </a:t>
            </a:r>
            <a:r>
              <a:rPr lang="en-US" dirty="0" err="1"/>
              <a:t>normalizados</a:t>
            </a:r>
            <a:r>
              <a:rPr lang="en-US" dirty="0"/>
              <a:t> e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quantidade</a:t>
            </a:r>
            <a:endParaRPr lang="en-US" dirty="0"/>
          </a:p>
          <a:p>
            <a:r>
              <a:rPr lang="en-US" dirty="0"/>
              <a:t>	- </a:t>
            </a:r>
            <a:r>
              <a:rPr lang="en-US" dirty="0" err="1"/>
              <a:t>Vontade</a:t>
            </a:r>
            <a:r>
              <a:rPr lang="en-US" dirty="0"/>
              <a:t> </a:t>
            </a:r>
            <a:r>
              <a:rPr lang="en-US" dirty="0" err="1"/>
              <a:t>política</a:t>
            </a:r>
            <a:r>
              <a:rPr lang="en-US" dirty="0"/>
              <a:t> (</a:t>
            </a:r>
            <a:r>
              <a:rPr lang="en-US" dirty="0" err="1"/>
              <a:t>investimento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determinada</a:t>
            </a:r>
            <a:r>
              <a:rPr lang="en-US" dirty="0"/>
              <a:t> </a:t>
            </a:r>
            <a:r>
              <a:rPr lang="en-US" dirty="0" err="1"/>
              <a:t>região</a:t>
            </a:r>
            <a:r>
              <a:rPr lang="en-US" dirty="0"/>
              <a:t>)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9712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 - </a:t>
            </a:r>
            <a:r>
              <a:rPr lang="en-US" dirty="0" err="1"/>
              <a:t>Regiões</a:t>
            </a:r>
            <a:r>
              <a:rPr lang="en-US" dirty="0"/>
              <a:t>  </a:t>
            </a:r>
            <a:r>
              <a:rPr lang="en-US" dirty="0" err="1"/>
              <a:t>geralmente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diretores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57304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Taxa de </a:t>
            </a:r>
            <a:r>
              <a:rPr lang="en-US" dirty="0" err="1"/>
              <a:t>crescimento</a:t>
            </a:r>
            <a:r>
              <a:rPr lang="en-US" dirty="0"/>
              <a:t> de </a:t>
            </a:r>
            <a:r>
              <a:rPr lang="en-US" dirty="0" err="1"/>
              <a:t>períodos</a:t>
            </a:r>
            <a:r>
              <a:rPr lang="en-US" dirty="0"/>
              <a:t> </a:t>
            </a:r>
            <a:r>
              <a:rPr lang="en-US" dirty="0" err="1"/>
              <a:t>passados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tendência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quadrículas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25262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   </a:t>
            </a: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diretores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Zoneamento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043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Gerar</a:t>
            </a:r>
            <a:r>
              <a:rPr lang="en-US" dirty="0"/>
              <a:t> um </a:t>
            </a:r>
            <a:r>
              <a:rPr lang="en-US" dirty="0" err="1"/>
              <a:t>histórico</a:t>
            </a:r>
            <a:r>
              <a:rPr lang="en-US" dirty="0"/>
              <a:t> de </a:t>
            </a:r>
            <a:r>
              <a:rPr lang="en-US" dirty="0" err="1"/>
              <a:t>mapas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Desafio</a:t>
            </a:r>
            <a:r>
              <a:rPr lang="en-US" dirty="0"/>
              <a:t>: </a:t>
            </a:r>
            <a:r>
              <a:rPr lang="en-US" dirty="0" err="1"/>
              <a:t>Distância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coord</a:t>
            </a:r>
            <a:r>
              <a:rPr lang="en-US" dirty="0"/>
              <a:t> </a:t>
            </a:r>
            <a:r>
              <a:rPr lang="en-US" dirty="0" err="1"/>
              <a:t>Esférica</a:t>
            </a:r>
            <a:r>
              <a:rPr lang="en-US" dirty="0"/>
              <a:t> 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Pitágoras</a:t>
            </a:r>
            <a:r>
              <a:rPr lang="en-US" dirty="0"/>
              <a:t>?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Gandes</a:t>
            </a:r>
            <a:r>
              <a:rPr lang="en-US" dirty="0"/>
              <a:t> </a:t>
            </a:r>
            <a:r>
              <a:rPr lang="en-US" dirty="0" err="1"/>
              <a:t>erros</a:t>
            </a:r>
            <a:r>
              <a:rPr lang="en-US" dirty="0"/>
              <a:t> </a:t>
            </a:r>
            <a:r>
              <a:rPr lang="en-US" dirty="0" err="1"/>
              <a:t>dependendo</a:t>
            </a:r>
            <a:r>
              <a:rPr lang="en-US" dirty="0"/>
              <a:t> da latitude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Haversine</a:t>
            </a:r>
            <a:r>
              <a:rPr lang="en-US" dirty="0"/>
              <a:t>?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Raio</a:t>
            </a:r>
            <a:r>
              <a:rPr lang="en-US" dirty="0"/>
              <a:t>?</a:t>
            </a:r>
          </a:p>
          <a:p>
            <a:pPr marL="1543050" lvl="3" indent="-171450">
              <a:buFontTx/>
              <a:buChar char="-"/>
            </a:pPr>
            <a:r>
              <a:rPr lang="en-US" dirty="0"/>
              <a:t>Equatorial e polar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172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dirty="0" err="1"/>
              <a:t>Regionalizar</a:t>
            </a:r>
            <a:r>
              <a:rPr lang="en-US" dirty="0"/>
              <a:t> o </a:t>
            </a:r>
            <a:r>
              <a:rPr lang="en-US" dirty="0" err="1"/>
              <a:t>mapa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40214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Desafio</a:t>
            </a:r>
            <a:r>
              <a:rPr lang="en-US" dirty="0"/>
              <a:t>: O </a:t>
            </a:r>
            <a:r>
              <a:rPr lang="en-US" dirty="0" err="1"/>
              <a:t>maior</a:t>
            </a:r>
            <a:r>
              <a:rPr lang="en-US" dirty="0"/>
              <a:t> </a:t>
            </a:r>
            <a:r>
              <a:rPr lang="en-US" dirty="0" err="1"/>
              <a:t>desafio</a:t>
            </a:r>
            <a:r>
              <a:rPr lang="en-US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5011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Otimizar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fatores</a:t>
            </a:r>
            <a:r>
              <a:rPr lang="en-US" dirty="0"/>
              <a:t>. de </a:t>
            </a:r>
            <a:r>
              <a:rPr lang="en-US" dirty="0" err="1"/>
              <a:t>previsão</a:t>
            </a:r>
            <a:endParaRPr lang="en-US" dirty="0"/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Desafio</a:t>
            </a:r>
            <a:r>
              <a:rPr lang="en-US" dirty="0"/>
              <a:t>: </a:t>
            </a:r>
            <a:r>
              <a:rPr lang="en-US" dirty="0" err="1"/>
              <a:t>Otimizar</a:t>
            </a:r>
            <a:r>
              <a:rPr lang="en-US" dirty="0"/>
              <a:t> o ICA.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7147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Aplicar</a:t>
            </a:r>
            <a:r>
              <a:rPr lang="en-US" dirty="0"/>
              <a:t> </a:t>
            </a:r>
            <a:r>
              <a:rPr lang="en-US" dirty="0" err="1"/>
              <a:t>fatores</a:t>
            </a:r>
            <a:r>
              <a:rPr lang="en-US" dirty="0"/>
              <a:t> </a:t>
            </a:r>
            <a:r>
              <a:rPr lang="en-US" dirty="0" err="1"/>
              <a:t>ótimos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8877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Aplicar</a:t>
            </a:r>
            <a:r>
              <a:rPr lang="en-US" dirty="0"/>
              <a:t> </a:t>
            </a:r>
            <a:r>
              <a:rPr lang="en-US" dirty="0" err="1"/>
              <a:t>fatores</a:t>
            </a:r>
            <a:r>
              <a:rPr lang="en-US" dirty="0"/>
              <a:t> </a:t>
            </a:r>
            <a:r>
              <a:rPr lang="en-US" dirty="0" err="1"/>
              <a:t>ótimos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e </a:t>
            </a:r>
            <a:r>
              <a:rPr lang="en-US" dirty="0" err="1"/>
              <a:t>gerar</a:t>
            </a:r>
            <a:r>
              <a:rPr lang="en-US" dirty="0"/>
              <a:t> o </a:t>
            </a:r>
            <a:r>
              <a:rPr lang="en-US" dirty="0" err="1"/>
              <a:t>mapa</a:t>
            </a:r>
            <a:r>
              <a:rPr lang="en-US" dirty="0"/>
              <a:t> final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6200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Exemplo</a:t>
            </a:r>
            <a:r>
              <a:rPr lang="en-US" dirty="0"/>
              <a:t> de </a:t>
            </a:r>
            <a:r>
              <a:rPr lang="en-US" dirty="0" err="1"/>
              <a:t>mapas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Mapas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r>
              <a:rPr lang="en-US" dirty="0"/>
              <a:t> (SEDAC – Socioeconomic Data and Application Center)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Densidade</a:t>
            </a:r>
            <a:r>
              <a:rPr lang="en-US" dirty="0"/>
              <a:t> </a:t>
            </a:r>
            <a:r>
              <a:rPr lang="en-US" dirty="0" err="1"/>
              <a:t>populacional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 err="1"/>
              <a:t>Previsão</a:t>
            </a:r>
            <a:r>
              <a:rPr lang="en-US" dirty="0"/>
              <a:t> de </a:t>
            </a:r>
            <a:r>
              <a:rPr lang="en-US" dirty="0" err="1"/>
              <a:t>expansão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Regiões</a:t>
            </a:r>
            <a:r>
              <a:rPr lang="en-US" dirty="0"/>
              <a:t>  </a:t>
            </a:r>
            <a:r>
              <a:rPr lang="en-US" dirty="0" err="1"/>
              <a:t>geralmente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diretores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 err="1"/>
              <a:t>Cavas</a:t>
            </a:r>
            <a:r>
              <a:rPr lang="en-US" dirty="0"/>
              <a:t> de </a:t>
            </a:r>
            <a:r>
              <a:rPr lang="en-US" dirty="0" err="1"/>
              <a:t>areia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 err="1"/>
              <a:t>Limite</a:t>
            </a:r>
            <a:r>
              <a:rPr lang="en-US" dirty="0"/>
              <a:t> municipal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Macro zona </a:t>
            </a:r>
            <a:r>
              <a:rPr lang="en-US" dirty="0" err="1"/>
              <a:t>urbana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/>
              <a:t>Macro zona de </a:t>
            </a:r>
            <a:r>
              <a:rPr lang="en-US" dirty="0" err="1"/>
              <a:t>expansão</a:t>
            </a:r>
            <a:r>
              <a:rPr lang="en-US" dirty="0"/>
              <a:t> </a:t>
            </a:r>
            <a:r>
              <a:rPr lang="en-US" dirty="0" err="1"/>
              <a:t>urbana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/>
              <a:t>Macro zona rural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Macro zona de </a:t>
            </a:r>
            <a:r>
              <a:rPr lang="en-US" dirty="0" err="1"/>
              <a:t>destinação</a:t>
            </a:r>
            <a:r>
              <a:rPr lang="en-US" dirty="0"/>
              <a:t> </a:t>
            </a:r>
            <a:r>
              <a:rPr lang="en-US" dirty="0" err="1"/>
              <a:t>ambiental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/>
              <a:t>Macro zona de </a:t>
            </a:r>
            <a:r>
              <a:rPr lang="en-US" dirty="0" err="1"/>
              <a:t>interesse</a:t>
            </a:r>
            <a:r>
              <a:rPr lang="en-US" dirty="0"/>
              <a:t> </a:t>
            </a:r>
            <a:r>
              <a:rPr lang="en-US" dirty="0" err="1"/>
              <a:t>turístico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/>
              <a:t>Macro zona de </a:t>
            </a:r>
            <a:r>
              <a:rPr lang="en-US" dirty="0" err="1"/>
              <a:t>destinação</a:t>
            </a:r>
            <a:r>
              <a:rPr lang="en-US" dirty="0"/>
              <a:t> de </a:t>
            </a:r>
            <a:r>
              <a:rPr lang="en-US" dirty="0" err="1"/>
              <a:t>mineração</a:t>
            </a:r>
            <a:endParaRPr lang="en-US" dirty="0"/>
          </a:p>
          <a:p>
            <a:pPr marL="1085850" lvl="2" indent="-171450">
              <a:buFontTx/>
              <a:buChar char="-"/>
            </a:pPr>
            <a:endParaRPr lang="en-US" dirty="0"/>
          </a:p>
          <a:p>
            <a:pPr marL="1085850" lvl="2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7122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Modelar</a:t>
            </a:r>
            <a:r>
              <a:rPr lang="en-US" dirty="0"/>
              <a:t> e normalizer </a:t>
            </a:r>
            <a:r>
              <a:rPr lang="en-US" dirty="0" err="1"/>
              <a:t>os</a:t>
            </a:r>
            <a:r>
              <a:rPr lang="en-US" dirty="0"/>
              <a:t> dados</a:t>
            </a:r>
          </a:p>
          <a:p>
            <a:r>
              <a:rPr lang="en-US" dirty="0"/>
              <a:t>Fazer </a:t>
            </a:r>
            <a:r>
              <a:rPr lang="en-US" dirty="0" err="1"/>
              <a:t>histórico</a:t>
            </a:r>
            <a:r>
              <a:rPr lang="en-US" dirty="0"/>
              <a:t> de </a:t>
            </a:r>
            <a:r>
              <a:rPr lang="en-US" dirty="0" err="1"/>
              <a:t>mapas</a:t>
            </a:r>
            <a:endParaRPr lang="en-US" dirty="0"/>
          </a:p>
          <a:p>
            <a:r>
              <a:rPr lang="en-US" dirty="0" err="1"/>
              <a:t>Regionalizar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mapas</a:t>
            </a:r>
            <a:endParaRPr lang="en-US" dirty="0"/>
          </a:p>
          <a:p>
            <a:r>
              <a:rPr lang="en-US" dirty="0" err="1"/>
              <a:t>Definir</a:t>
            </a:r>
            <a:r>
              <a:rPr lang="en-US" dirty="0"/>
              <a:t> a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avaliaçãp</a:t>
            </a: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8760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Falar</a:t>
            </a:r>
            <a:r>
              <a:rPr lang="en-US" dirty="0"/>
              <a:t> da </a:t>
            </a:r>
            <a:r>
              <a:rPr lang="en-US" dirty="0" err="1"/>
              <a:t>filosofia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Baseado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idéia</a:t>
            </a:r>
            <a:r>
              <a:rPr lang="en-US" dirty="0"/>
              <a:t> da </a:t>
            </a:r>
            <a:r>
              <a:rPr lang="en-US" dirty="0" err="1"/>
              <a:t>tomada</a:t>
            </a:r>
            <a:r>
              <a:rPr lang="en-US" dirty="0"/>
              <a:t> de </a:t>
            </a:r>
            <a:r>
              <a:rPr lang="en-US" dirty="0" err="1"/>
              <a:t>territórios</a:t>
            </a:r>
            <a:r>
              <a:rPr lang="en-US" dirty="0"/>
              <a:t> para </a:t>
            </a:r>
            <a:r>
              <a:rPr lang="en-US" dirty="0" err="1"/>
              <a:t>aumento</a:t>
            </a:r>
            <a:r>
              <a:rPr lang="en-US" dirty="0"/>
              <a:t> de </a:t>
            </a:r>
            <a:r>
              <a:rPr lang="en-US" dirty="0" err="1"/>
              <a:t>poder</a:t>
            </a:r>
            <a:r>
              <a:rPr lang="en-US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Assimilação</a:t>
            </a:r>
            <a:r>
              <a:rPr lang="en-US" dirty="0"/>
              <a:t> Imperial.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Cenário</a:t>
            </a:r>
            <a:r>
              <a:rPr lang="en-US" dirty="0"/>
              <a:t> </a:t>
            </a:r>
            <a:r>
              <a:rPr lang="en-US" dirty="0" err="1"/>
              <a:t>ótimo</a:t>
            </a:r>
            <a:r>
              <a:rPr lang="en-US" dirty="0"/>
              <a:t>.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1290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Inicializar</a:t>
            </a:r>
            <a:r>
              <a:rPr lang="en-US" dirty="0"/>
              <a:t> </a:t>
            </a:r>
            <a:r>
              <a:rPr lang="en-US" dirty="0" err="1"/>
              <a:t>vetor</a:t>
            </a:r>
            <a:r>
              <a:rPr lang="en-US" dirty="0"/>
              <a:t> de </a:t>
            </a:r>
            <a:r>
              <a:rPr lang="en-US" dirty="0" err="1"/>
              <a:t>países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País = [a0,a1,…,an]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Calcular</a:t>
            </a:r>
            <a:r>
              <a:rPr lang="en-US" dirty="0"/>
              <a:t> </a:t>
            </a:r>
            <a:r>
              <a:rPr lang="en-US" dirty="0" err="1"/>
              <a:t>custo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país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 = F(</a:t>
            </a:r>
            <a:r>
              <a:rPr lang="en-US" dirty="0" err="1"/>
              <a:t>país</a:t>
            </a:r>
            <a:r>
              <a:rPr lang="en-US" dirty="0"/>
              <a:t>) = F(a0,a1,…,an)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População</a:t>
            </a:r>
            <a:r>
              <a:rPr lang="en-US" dirty="0"/>
              <a:t> </a:t>
            </a:r>
            <a:r>
              <a:rPr lang="en-US" dirty="0" err="1"/>
              <a:t>inicial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nPop</a:t>
            </a:r>
            <a:r>
              <a:rPr lang="en-US" dirty="0"/>
              <a:t>, </a:t>
            </a:r>
            <a:r>
              <a:rPr lang="en-US" dirty="0" err="1"/>
              <a:t>nImp</a:t>
            </a:r>
            <a:r>
              <a:rPr lang="en-US" dirty="0"/>
              <a:t> e </a:t>
            </a:r>
            <a:r>
              <a:rPr lang="en-US" dirty="0" err="1"/>
              <a:t>nCol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Distribuição</a:t>
            </a:r>
            <a:r>
              <a:rPr lang="en-US" dirty="0"/>
              <a:t> de </a:t>
            </a:r>
            <a:r>
              <a:rPr lang="en-US" dirty="0" err="1"/>
              <a:t>colônias</a:t>
            </a:r>
            <a:r>
              <a:rPr lang="en-US" dirty="0"/>
              <a:t> :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Feita</a:t>
            </a:r>
            <a:r>
              <a:rPr lang="en-US" dirty="0"/>
              <a:t> </a:t>
            </a:r>
            <a:r>
              <a:rPr lang="en-US" dirty="0" err="1"/>
              <a:t>proporcionalmente</a:t>
            </a:r>
            <a:r>
              <a:rPr lang="en-US" dirty="0"/>
              <a:t>.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Cnorm</a:t>
            </a:r>
            <a:r>
              <a:rPr lang="en-US" dirty="0"/>
              <a:t> = </a:t>
            </a:r>
            <a:r>
              <a:rPr lang="en-US" dirty="0" err="1"/>
              <a:t>cAtual</a:t>
            </a:r>
            <a:r>
              <a:rPr lang="en-US" dirty="0"/>
              <a:t> – </a:t>
            </a:r>
            <a:r>
              <a:rPr lang="en-US" dirty="0" err="1"/>
              <a:t>cMax</a:t>
            </a:r>
            <a:r>
              <a:rPr lang="en-US" dirty="0"/>
              <a:t>. **</a:t>
            </a:r>
            <a:r>
              <a:rPr lang="en-US" dirty="0" err="1"/>
              <a:t>Avisar</a:t>
            </a:r>
            <a:r>
              <a:rPr lang="en-US" dirty="0"/>
              <a:t> que no </a:t>
            </a:r>
            <a:r>
              <a:rPr lang="en-US" dirty="0" err="1"/>
              <a:t>texto</a:t>
            </a:r>
            <a:r>
              <a:rPr lang="en-US" dirty="0"/>
              <a:t> </a:t>
            </a:r>
            <a:r>
              <a:rPr lang="en-US" dirty="0" err="1"/>
              <a:t>está</a:t>
            </a:r>
            <a:r>
              <a:rPr lang="en-US" dirty="0"/>
              <a:t> </a:t>
            </a:r>
            <a:r>
              <a:rPr lang="en-US" dirty="0" err="1"/>
              <a:t>errado</a:t>
            </a:r>
            <a:r>
              <a:rPr lang="en-US" dirty="0"/>
              <a:t> Pg28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Pn</a:t>
            </a:r>
            <a:r>
              <a:rPr lang="en-US" dirty="0"/>
              <a:t> = | </a:t>
            </a:r>
            <a:r>
              <a:rPr lang="en-US" dirty="0" err="1"/>
              <a:t>Cnorm</a:t>
            </a:r>
            <a:r>
              <a:rPr lang="en-US" dirty="0"/>
              <a:t>/ soma(Ci) |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NumCols</a:t>
            </a:r>
            <a:r>
              <a:rPr lang="en-US" dirty="0"/>
              <a:t> = </a:t>
            </a:r>
            <a:r>
              <a:rPr lang="en-US" dirty="0" err="1"/>
              <a:t>Arredondamento</a:t>
            </a:r>
            <a:r>
              <a:rPr lang="en-US" dirty="0"/>
              <a:t>( </a:t>
            </a:r>
            <a:r>
              <a:rPr lang="en-US" dirty="0" err="1"/>
              <a:t>Pn</a:t>
            </a:r>
            <a:r>
              <a:rPr lang="en-US" dirty="0"/>
              <a:t> * </a:t>
            </a:r>
            <a:r>
              <a:rPr lang="en-US" dirty="0" err="1"/>
              <a:t>nCol</a:t>
            </a:r>
            <a:r>
              <a:rPr lang="en-US" dirty="0"/>
              <a:t> )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4723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 </a:t>
            </a:r>
            <a:r>
              <a:rPr lang="en-US" dirty="0" err="1"/>
              <a:t>movimento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X = Uniform Random( 0, Beta x </a:t>
            </a:r>
            <a:r>
              <a:rPr lang="en-US" dirty="0" err="1"/>
              <a:t>dist</a:t>
            </a:r>
            <a:r>
              <a:rPr lang="en-US" dirty="0"/>
              <a:t>)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Beta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Gama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Theta = </a:t>
            </a:r>
            <a:r>
              <a:rPr lang="en-US" dirty="0" err="1"/>
              <a:t>Urand</a:t>
            </a:r>
            <a:r>
              <a:rPr lang="en-US" dirty="0"/>
              <a:t>(-Gama, Gama)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Pos</a:t>
            </a:r>
            <a:r>
              <a:rPr lang="en-US" dirty="0"/>
              <a:t>( t+1) = </a:t>
            </a:r>
            <a:r>
              <a:rPr lang="en-US" dirty="0" err="1"/>
              <a:t>Pos</a:t>
            </a:r>
            <a:r>
              <a:rPr lang="en-US" dirty="0"/>
              <a:t> + x + Theta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84333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 </a:t>
            </a:r>
            <a:r>
              <a:rPr lang="en-US" dirty="0" err="1"/>
              <a:t>movimento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X = Uniform Random( 0, Beta x </a:t>
            </a:r>
            <a:r>
              <a:rPr lang="en-US" dirty="0" err="1"/>
              <a:t>dist</a:t>
            </a:r>
            <a:r>
              <a:rPr lang="en-US" dirty="0"/>
              <a:t>)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Beta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73902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/>
              <a:t>O </a:t>
            </a:r>
            <a:r>
              <a:rPr lang="en-US" dirty="0" err="1"/>
              <a:t>movimento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X = Uniform Random( 0, Beta x </a:t>
            </a:r>
            <a:r>
              <a:rPr lang="en-US" dirty="0" err="1"/>
              <a:t>dist</a:t>
            </a:r>
            <a:r>
              <a:rPr lang="en-US" dirty="0"/>
              <a:t>)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Beta</a:t>
            </a:r>
          </a:p>
          <a:p>
            <a:pPr marL="171450" lvl="0" indent="-171450">
              <a:buFontTx/>
              <a:buChar char="-"/>
            </a:pPr>
            <a:r>
              <a:rPr lang="en-US" dirty="0"/>
              <a:t>Gama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Theta = </a:t>
            </a:r>
            <a:r>
              <a:rPr lang="en-US" dirty="0" err="1"/>
              <a:t>Urand</a:t>
            </a:r>
            <a:r>
              <a:rPr lang="en-US" dirty="0"/>
              <a:t>(-Gama, Gama)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Pos</a:t>
            </a:r>
            <a:r>
              <a:rPr lang="en-US" dirty="0"/>
              <a:t>( t+1) = </a:t>
            </a:r>
            <a:r>
              <a:rPr lang="en-US" dirty="0" err="1"/>
              <a:t>Pos</a:t>
            </a:r>
            <a:r>
              <a:rPr lang="en-US" dirty="0"/>
              <a:t> + x + Theta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2364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Possessão</a:t>
            </a:r>
            <a:r>
              <a:rPr lang="en-US" dirty="0"/>
              <a:t> colonial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Colônia</a:t>
            </a:r>
            <a:r>
              <a:rPr lang="en-US" dirty="0"/>
              <a:t> </a:t>
            </a:r>
            <a:r>
              <a:rPr lang="en-US" dirty="0" err="1"/>
              <a:t>toma</a:t>
            </a:r>
            <a:r>
              <a:rPr lang="en-US" dirty="0"/>
              <a:t> o </a:t>
            </a:r>
            <a:r>
              <a:rPr lang="en-US" dirty="0" err="1"/>
              <a:t>poder</a:t>
            </a:r>
            <a:r>
              <a:rPr lang="en-US" dirty="0"/>
              <a:t> para </a:t>
            </a:r>
            <a:r>
              <a:rPr lang="en-US" dirty="0" err="1"/>
              <a:t>si</a:t>
            </a:r>
            <a:r>
              <a:rPr lang="en-US" dirty="0"/>
              <a:t>.</a:t>
            </a:r>
          </a:p>
          <a:p>
            <a:pPr marL="171450" lvl="0" indent="-171450">
              <a:buFontTx/>
              <a:buChar char="-"/>
            </a:pPr>
            <a:r>
              <a:rPr lang="en-US" dirty="0" err="1"/>
              <a:t>Cálculo</a:t>
            </a:r>
            <a:r>
              <a:rPr lang="en-US" dirty="0"/>
              <a:t> do </a:t>
            </a:r>
            <a:r>
              <a:rPr lang="en-US" dirty="0" err="1"/>
              <a:t>custo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CT = </a:t>
            </a:r>
            <a:r>
              <a:rPr lang="en-US" dirty="0" err="1"/>
              <a:t>CustoImp</a:t>
            </a:r>
            <a:r>
              <a:rPr lang="en-US" dirty="0"/>
              <a:t> + Epsilon * </a:t>
            </a:r>
            <a:r>
              <a:rPr lang="en-US" dirty="0" err="1"/>
              <a:t>Média</a:t>
            </a:r>
            <a:r>
              <a:rPr lang="en-US" dirty="0"/>
              <a:t> (</a:t>
            </a:r>
            <a:r>
              <a:rPr lang="en-US" dirty="0" err="1"/>
              <a:t>custo</a:t>
            </a:r>
            <a:r>
              <a:rPr lang="en-US" dirty="0"/>
              <a:t> </a:t>
            </a:r>
            <a:r>
              <a:rPr lang="en-US" dirty="0" err="1"/>
              <a:t>colônias</a:t>
            </a:r>
            <a:r>
              <a:rPr lang="en-US" dirty="0"/>
              <a:t>).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91877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Exemplo</a:t>
            </a:r>
            <a:r>
              <a:rPr lang="en-US" dirty="0"/>
              <a:t> </a:t>
            </a:r>
            <a:r>
              <a:rPr lang="en-US" dirty="0" err="1"/>
              <a:t>ao</a:t>
            </a:r>
            <a:r>
              <a:rPr lang="en-US" dirty="0"/>
              <a:t> </a:t>
            </a:r>
            <a:r>
              <a:rPr lang="en-US" dirty="0" err="1"/>
              <a:t>longo</a:t>
            </a:r>
            <a:r>
              <a:rPr lang="en-US" dirty="0"/>
              <a:t> de 4 </a:t>
            </a:r>
            <a:r>
              <a:rPr lang="en-US" dirty="0" err="1"/>
              <a:t>décadas</a:t>
            </a:r>
            <a:r>
              <a:rPr lang="en-US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Movimento</a:t>
            </a:r>
            <a:r>
              <a:rPr lang="en-US" dirty="0"/>
              <a:t> </a:t>
            </a:r>
            <a:r>
              <a:rPr lang="en-US" dirty="0" err="1"/>
              <a:t>antigo</a:t>
            </a:r>
            <a:r>
              <a:rPr lang="en-US" dirty="0"/>
              <a:t> </a:t>
            </a:r>
            <a:r>
              <a:rPr lang="en-US" dirty="0" err="1"/>
              <a:t>império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Movimento</a:t>
            </a:r>
            <a:r>
              <a:rPr lang="en-US" dirty="0"/>
              <a:t> </a:t>
            </a:r>
            <a:r>
              <a:rPr lang="en-US" dirty="0" err="1"/>
              <a:t>antigo</a:t>
            </a:r>
            <a:r>
              <a:rPr lang="en-US" dirty="0"/>
              <a:t> </a:t>
            </a:r>
            <a:r>
              <a:rPr lang="en-US" dirty="0" err="1"/>
              <a:t>império</a:t>
            </a:r>
            <a:r>
              <a:rPr lang="en-US" dirty="0"/>
              <a:t> + </a:t>
            </a:r>
            <a:r>
              <a:rPr lang="en-US" dirty="0" err="1"/>
              <a:t>Possessão</a:t>
            </a:r>
            <a:r>
              <a:rPr lang="en-US" dirty="0"/>
              <a:t> colonial 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Movimento</a:t>
            </a:r>
            <a:r>
              <a:rPr lang="en-US" dirty="0"/>
              <a:t> novo </a:t>
            </a:r>
            <a:r>
              <a:rPr lang="en-US" dirty="0" err="1"/>
              <a:t>império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Movimento</a:t>
            </a:r>
            <a:r>
              <a:rPr lang="en-US" dirty="0"/>
              <a:t> novo </a:t>
            </a:r>
            <a:r>
              <a:rPr lang="en-US" dirty="0" err="1"/>
              <a:t>império</a:t>
            </a:r>
            <a:endParaRPr lang="en-US" dirty="0"/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Possessão</a:t>
            </a:r>
            <a:r>
              <a:rPr lang="en-US" dirty="0"/>
              <a:t> colonial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Colônia</a:t>
            </a:r>
            <a:r>
              <a:rPr lang="en-US" dirty="0"/>
              <a:t> </a:t>
            </a:r>
            <a:r>
              <a:rPr lang="en-US" dirty="0" err="1"/>
              <a:t>toma</a:t>
            </a:r>
            <a:r>
              <a:rPr lang="en-US" dirty="0"/>
              <a:t> o </a:t>
            </a:r>
            <a:r>
              <a:rPr lang="en-US" dirty="0" err="1"/>
              <a:t>poder</a:t>
            </a:r>
            <a:r>
              <a:rPr lang="en-US" dirty="0"/>
              <a:t> para </a:t>
            </a:r>
            <a:r>
              <a:rPr lang="en-US" dirty="0" err="1"/>
              <a:t>si</a:t>
            </a:r>
            <a:r>
              <a:rPr lang="en-US" dirty="0"/>
              <a:t>.</a:t>
            </a:r>
          </a:p>
          <a:p>
            <a:pPr marL="171450" lvl="0" indent="-171450">
              <a:buFontTx/>
              <a:buChar char="-"/>
            </a:pPr>
            <a:r>
              <a:rPr lang="en-US" dirty="0" err="1"/>
              <a:t>Cálculo</a:t>
            </a:r>
            <a:r>
              <a:rPr lang="en-US" dirty="0"/>
              <a:t> do </a:t>
            </a:r>
            <a:r>
              <a:rPr lang="en-US" dirty="0" err="1"/>
              <a:t>custo</a:t>
            </a:r>
            <a:r>
              <a:rPr lang="en-US" dirty="0"/>
              <a:t>: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CT = </a:t>
            </a:r>
            <a:r>
              <a:rPr lang="en-US" dirty="0" err="1"/>
              <a:t>CustoImp</a:t>
            </a:r>
            <a:r>
              <a:rPr lang="en-US" dirty="0"/>
              <a:t> + Epsilon * </a:t>
            </a:r>
            <a:r>
              <a:rPr lang="en-US" dirty="0" err="1"/>
              <a:t>Média</a:t>
            </a:r>
            <a:r>
              <a:rPr lang="en-US" dirty="0"/>
              <a:t> (</a:t>
            </a:r>
            <a:r>
              <a:rPr lang="en-US" dirty="0" err="1"/>
              <a:t>custo</a:t>
            </a:r>
            <a:r>
              <a:rPr lang="en-US" dirty="0"/>
              <a:t> </a:t>
            </a:r>
            <a:r>
              <a:rPr lang="en-US" dirty="0" err="1"/>
              <a:t>colônias</a:t>
            </a:r>
            <a:r>
              <a:rPr lang="en-US" dirty="0"/>
              <a:t>).</a:t>
            </a:r>
          </a:p>
          <a:p>
            <a:pPr marL="628650" lvl="1" indent="-171450">
              <a:buFontTx/>
              <a:buChar char="-"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280049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Elemento</a:t>
            </a:r>
            <a:r>
              <a:rPr lang="en-US" dirty="0"/>
              <a:t> central da </a:t>
            </a:r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Selecionar</a:t>
            </a:r>
            <a:r>
              <a:rPr lang="en-US" dirty="0"/>
              <a:t> a col + </a:t>
            </a:r>
            <a:r>
              <a:rPr lang="en-US" dirty="0" err="1"/>
              <a:t>fraca</a:t>
            </a:r>
            <a:r>
              <a:rPr lang="en-US" dirty="0"/>
              <a:t> do imp + </a:t>
            </a:r>
            <a:r>
              <a:rPr lang="en-US" dirty="0" err="1"/>
              <a:t>fraco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Selecionar</a:t>
            </a:r>
            <a:r>
              <a:rPr lang="en-US" dirty="0"/>
              <a:t> quell é o </a:t>
            </a: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país</a:t>
            </a:r>
            <a:r>
              <a:rPr lang="en-US" dirty="0"/>
              <a:t> para </a:t>
            </a:r>
            <a:r>
              <a:rPr lang="en-US" dirty="0" err="1"/>
              <a:t>tê</a:t>
            </a:r>
            <a:r>
              <a:rPr lang="en-US" dirty="0"/>
              <a:t>-la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1. </a:t>
            </a:r>
            <a:r>
              <a:rPr lang="en-US" dirty="0" err="1"/>
              <a:t>Custo</a:t>
            </a:r>
            <a:r>
              <a:rPr lang="en-US" dirty="0"/>
              <a:t> total(</a:t>
            </a:r>
            <a:r>
              <a:rPr lang="en-US" dirty="0" err="1"/>
              <a:t>inp+cols</a:t>
            </a:r>
            <a:r>
              <a:rPr lang="en-US" dirty="0"/>
              <a:t>) </a:t>
            </a:r>
            <a:r>
              <a:rPr lang="en-US" dirty="0" err="1"/>
              <a:t>normalizado</a:t>
            </a:r>
            <a:r>
              <a:rPr lang="en-US" dirty="0"/>
              <a:t>  </a:t>
            </a:r>
            <a:r>
              <a:rPr lang="en-US" dirty="0" err="1"/>
              <a:t>NCTn</a:t>
            </a:r>
            <a:r>
              <a:rPr lang="en-US" dirty="0"/>
              <a:t>= </a:t>
            </a:r>
            <a:r>
              <a:rPr lang="en-US" dirty="0" err="1"/>
              <a:t>CTn</a:t>
            </a:r>
            <a:r>
              <a:rPr lang="en-US" dirty="0"/>
              <a:t> – MAX(</a:t>
            </a:r>
            <a:r>
              <a:rPr lang="en-US" dirty="0" err="1"/>
              <a:t>CTi</a:t>
            </a:r>
            <a:r>
              <a:rPr lang="en-US" dirty="0"/>
              <a:t>)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2. </a:t>
            </a:r>
            <a:r>
              <a:rPr lang="en-US" dirty="0" err="1"/>
              <a:t>Probabilidades</a:t>
            </a:r>
            <a:r>
              <a:rPr lang="en-US" dirty="0"/>
              <a:t>: </a:t>
            </a:r>
            <a:r>
              <a:rPr lang="en-US" dirty="0" err="1"/>
              <a:t>Ppn</a:t>
            </a:r>
            <a:r>
              <a:rPr lang="en-US" dirty="0"/>
              <a:t> = | NCT / Soma( </a:t>
            </a:r>
            <a:r>
              <a:rPr lang="en-US" dirty="0" err="1"/>
              <a:t>NCTi</a:t>
            </a:r>
            <a:r>
              <a:rPr lang="en-US" dirty="0"/>
              <a:t> ) |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Monta</a:t>
            </a:r>
            <a:r>
              <a:rPr lang="en-US" dirty="0"/>
              <a:t> o </a:t>
            </a:r>
            <a:r>
              <a:rPr lang="en-US" dirty="0" err="1"/>
              <a:t>vetor</a:t>
            </a:r>
            <a:r>
              <a:rPr lang="en-US" dirty="0"/>
              <a:t> P = [Pp0,Pp1,…,</a:t>
            </a:r>
            <a:r>
              <a:rPr lang="en-US" dirty="0" err="1"/>
              <a:t>Ppn</a:t>
            </a:r>
            <a:r>
              <a:rPr lang="en-US" dirty="0"/>
              <a:t>]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3. </a:t>
            </a:r>
            <a:r>
              <a:rPr lang="en-US" dirty="0" err="1"/>
              <a:t>Cria</a:t>
            </a:r>
            <a:r>
              <a:rPr lang="en-US" dirty="0"/>
              <a:t>-se o </a:t>
            </a:r>
            <a:r>
              <a:rPr lang="en-US" dirty="0" err="1"/>
              <a:t>vetor</a:t>
            </a:r>
            <a:r>
              <a:rPr lang="en-US" dirty="0"/>
              <a:t> R com </a:t>
            </a:r>
            <a:r>
              <a:rPr lang="en-US" dirty="0" err="1"/>
              <a:t>valores</a:t>
            </a:r>
            <a:r>
              <a:rPr lang="en-US" dirty="0"/>
              <a:t> </a:t>
            </a:r>
            <a:r>
              <a:rPr lang="en-US" dirty="0" err="1"/>
              <a:t>aleatórios</a:t>
            </a:r>
            <a:br>
              <a:rPr lang="en-US" dirty="0"/>
            </a:br>
            <a:r>
              <a:rPr lang="en-US" dirty="0"/>
              <a:t>	- R = [R0,R1,…,Rn]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4. </a:t>
            </a:r>
            <a:r>
              <a:rPr lang="en-US" dirty="0" err="1"/>
              <a:t>Calcula</a:t>
            </a:r>
            <a:r>
              <a:rPr lang="en-US" dirty="0"/>
              <a:t>-se o </a:t>
            </a:r>
            <a:r>
              <a:rPr lang="en-US" dirty="0" err="1"/>
              <a:t>vetor</a:t>
            </a:r>
            <a:r>
              <a:rPr lang="en-US" dirty="0"/>
              <a:t> D: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D = [P0-R0, P1-R1,…,</a:t>
            </a:r>
            <a:r>
              <a:rPr lang="en-US" dirty="0" err="1"/>
              <a:t>Pn</a:t>
            </a:r>
            <a:r>
              <a:rPr lang="en-US" dirty="0"/>
              <a:t>-Rn]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5. O </a:t>
            </a:r>
            <a:r>
              <a:rPr lang="en-US" dirty="0" err="1"/>
              <a:t>índice</a:t>
            </a:r>
            <a:r>
              <a:rPr lang="en-US" dirty="0"/>
              <a:t> com </a:t>
            </a:r>
            <a:r>
              <a:rPr lang="en-US" dirty="0" err="1"/>
              <a:t>maior</a:t>
            </a:r>
            <a:r>
              <a:rPr lang="en-US" dirty="0"/>
              <a:t> valor é o </a:t>
            </a:r>
            <a:r>
              <a:rPr lang="en-US" dirty="0" err="1"/>
              <a:t>país</a:t>
            </a:r>
            <a:r>
              <a:rPr lang="en-US" dirty="0"/>
              <a:t> </a:t>
            </a:r>
            <a:r>
              <a:rPr lang="en-US" dirty="0" err="1"/>
              <a:t>escolhido</a:t>
            </a:r>
            <a:r>
              <a:rPr lang="en-US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8623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Eliminando</a:t>
            </a:r>
            <a:r>
              <a:rPr lang="en-US" dirty="0"/>
              <a:t> o </a:t>
            </a:r>
            <a:r>
              <a:rPr lang="en-US" dirty="0" err="1"/>
              <a:t>império</a:t>
            </a:r>
            <a:r>
              <a:rPr lang="en-US" dirty="0"/>
              <a:t>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Verificando</a:t>
            </a:r>
            <a:r>
              <a:rPr lang="en-US" dirty="0"/>
              <a:t> a </a:t>
            </a:r>
            <a:r>
              <a:rPr lang="en-US" dirty="0" err="1"/>
              <a:t>condição</a:t>
            </a:r>
            <a:r>
              <a:rPr lang="en-US" dirty="0"/>
              <a:t> de </a:t>
            </a:r>
            <a:r>
              <a:rPr lang="en-US" dirty="0" err="1"/>
              <a:t>parada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Mnencionar</a:t>
            </a:r>
            <a:r>
              <a:rPr lang="en-US" dirty="0"/>
              <a:t> a </a:t>
            </a:r>
            <a:r>
              <a:rPr lang="en-US" dirty="0" err="1"/>
              <a:t>condição</a:t>
            </a:r>
            <a:r>
              <a:rPr lang="en-US" dirty="0"/>
              <a:t> de parade ideal.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9548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Ajuste</a:t>
            </a:r>
            <a:r>
              <a:rPr lang="en-US" dirty="0"/>
              <a:t>: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Usa</a:t>
            </a:r>
            <a:r>
              <a:rPr lang="en-US" dirty="0"/>
              <a:t> a taxa de </a:t>
            </a:r>
            <a:r>
              <a:rPr lang="en-US" dirty="0" err="1"/>
              <a:t>crescimento</a:t>
            </a:r>
            <a:r>
              <a:rPr lang="en-US" dirty="0"/>
              <a:t> de </a:t>
            </a:r>
            <a:r>
              <a:rPr lang="en-US" dirty="0" err="1"/>
              <a:t>períodos</a:t>
            </a:r>
            <a:r>
              <a:rPr lang="en-US" dirty="0"/>
              <a:t> </a:t>
            </a:r>
            <a:r>
              <a:rPr lang="en-US" dirty="0" err="1"/>
              <a:t>passados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 err="1"/>
              <a:t>Monta</a:t>
            </a:r>
            <a:r>
              <a:rPr lang="en-US" dirty="0"/>
              <a:t> </a:t>
            </a:r>
            <a:r>
              <a:rPr lang="en-US" dirty="0" err="1"/>
              <a:t>uma</a:t>
            </a:r>
            <a:r>
              <a:rPr lang="en-US" dirty="0"/>
              <a:t> </a:t>
            </a:r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Tendência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 err="1"/>
              <a:t>Extrapola</a:t>
            </a:r>
            <a:r>
              <a:rPr lang="en-US" dirty="0"/>
              <a:t> para </a:t>
            </a:r>
            <a:r>
              <a:rPr lang="en-US" dirty="0" err="1"/>
              <a:t>obter</a:t>
            </a:r>
            <a:r>
              <a:rPr lang="en-US" dirty="0"/>
              <a:t> a </a:t>
            </a:r>
            <a:r>
              <a:rPr lang="en-US" dirty="0" err="1"/>
              <a:t>previsão</a:t>
            </a:r>
            <a:r>
              <a:rPr lang="en-US" dirty="0"/>
              <a:t>.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Melhor</a:t>
            </a:r>
            <a:r>
              <a:rPr lang="en-US" dirty="0"/>
              <a:t> 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quadrículas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8885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Falar</a:t>
            </a:r>
            <a:r>
              <a:rPr lang="en-US" dirty="0"/>
              <a:t> da </a:t>
            </a:r>
            <a:r>
              <a:rPr lang="en-US" dirty="0" err="1"/>
              <a:t>filosofia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Baseado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idéia</a:t>
            </a:r>
            <a:r>
              <a:rPr lang="en-US" dirty="0"/>
              <a:t> da </a:t>
            </a:r>
            <a:r>
              <a:rPr lang="en-US" dirty="0" err="1"/>
              <a:t>tomada</a:t>
            </a:r>
            <a:r>
              <a:rPr lang="en-US" dirty="0"/>
              <a:t> de </a:t>
            </a:r>
            <a:r>
              <a:rPr lang="en-US" dirty="0" err="1"/>
              <a:t>territórios</a:t>
            </a:r>
            <a:r>
              <a:rPr lang="en-US" dirty="0"/>
              <a:t> para </a:t>
            </a:r>
            <a:r>
              <a:rPr lang="en-US" dirty="0" err="1"/>
              <a:t>aumento</a:t>
            </a:r>
            <a:r>
              <a:rPr lang="en-US" dirty="0"/>
              <a:t> de </a:t>
            </a:r>
            <a:r>
              <a:rPr lang="en-US" dirty="0" err="1"/>
              <a:t>poder</a:t>
            </a:r>
            <a:r>
              <a:rPr lang="en-US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Assimilação</a:t>
            </a:r>
            <a:r>
              <a:rPr lang="en-US" dirty="0"/>
              <a:t> Imperial.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Cenário</a:t>
            </a:r>
            <a:r>
              <a:rPr lang="en-US" dirty="0"/>
              <a:t> </a:t>
            </a:r>
            <a:r>
              <a:rPr lang="en-US" dirty="0" err="1"/>
              <a:t>ótimo</a:t>
            </a:r>
            <a:r>
              <a:rPr lang="en-US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3770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Falar</a:t>
            </a:r>
            <a:r>
              <a:rPr lang="en-US" dirty="0"/>
              <a:t> da </a:t>
            </a:r>
            <a:r>
              <a:rPr lang="en-US" dirty="0" err="1"/>
              <a:t>filosofia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Baseado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idéia</a:t>
            </a:r>
            <a:r>
              <a:rPr lang="en-US" dirty="0"/>
              <a:t> da </a:t>
            </a:r>
            <a:r>
              <a:rPr lang="en-US" dirty="0" err="1"/>
              <a:t>tomada</a:t>
            </a:r>
            <a:r>
              <a:rPr lang="en-US" dirty="0"/>
              <a:t> de </a:t>
            </a:r>
            <a:r>
              <a:rPr lang="en-US" dirty="0" err="1"/>
              <a:t>territórios</a:t>
            </a:r>
            <a:r>
              <a:rPr lang="en-US" dirty="0"/>
              <a:t> para </a:t>
            </a:r>
            <a:r>
              <a:rPr lang="en-US" dirty="0" err="1"/>
              <a:t>aumento</a:t>
            </a:r>
            <a:r>
              <a:rPr lang="en-US" dirty="0"/>
              <a:t> de </a:t>
            </a:r>
            <a:r>
              <a:rPr lang="en-US" dirty="0" err="1"/>
              <a:t>poder</a:t>
            </a:r>
            <a:r>
              <a:rPr lang="en-US" dirty="0"/>
              <a:t>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Assimilação</a:t>
            </a:r>
            <a:r>
              <a:rPr lang="en-US" dirty="0"/>
              <a:t> Imperial.</a:t>
            </a:r>
          </a:p>
          <a:p>
            <a:pPr marL="628650" lvl="1" indent="-171450">
              <a:buFontTx/>
              <a:buChar char="-"/>
            </a:pPr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Cenário</a:t>
            </a:r>
            <a:r>
              <a:rPr lang="en-US" dirty="0"/>
              <a:t> </a:t>
            </a:r>
            <a:r>
              <a:rPr lang="en-US" dirty="0" err="1"/>
              <a:t>ótimo</a:t>
            </a:r>
            <a:r>
              <a:rPr lang="en-US" dirty="0"/>
              <a:t>.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6046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4986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2016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r>
              <a:rPr lang="en-US" dirty="0" err="1"/>
              <a:t>Genérico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/>
              <a:t>C#</a:t>
            </a:r>
          </a:p>
          <a:p>
            <a:pPr marL="1543050" lvl="3" indent="-171450">
              <a:buFontTx/>
              <a:buChar char="-"/>
            </a:pPr>
            <a:r>
              <a:rPr lang="en-US" dirty="0"/>
              <a:t>OO?</a:t>
            </a:r>
          </a:p>
          <a:p>
            <a:pPr marL="2000250" lvl="4" indent="-171450">
              <a:buFontTx/>
              <a:buChar char="-"/>
            </a:pPr>
            <a:r>
              <a:rPr lang="en-US" dirty="0" err="1"/>
              <a:t>Multiparadigmas</a:t>
            </a:r>
            <a:endParaRPr lang="en-US" dirty="0"/>
          </a:p>
          <a:p>
            <a:pPr marL="1543050" lvl="3" indent="-171450">
              <a:buFontTx/>
              <a:buChar char="-"/>
            </a:pPr>
            <a:r>
              <a:rPr lang="en-US" dirty="0" err="1"/>
              <a:t>Delegados</a:t>
            </a:r>
            <a:endParaRPr lang="en-US" dirty="0"/>
          </a:p>
          <a:p>
            <a:pPr marL="2000250" lvl="4" indent="-171450">
              <a:buFontTx/>
              <a:buChar char="-"/>
            </a:pPr>
            <a:r>
              <a:rPr lang="en-US" dirty="0"/>
              <a:t>(Sistema de </a:t>
            </a:r>
            <a:r>
              <a:rPr lang="en-US" dirty="0" err="1"/>
              <a:t>eventos</a:t>
            </a:r>
            <a:r>
              <a:rPr lang="en-US" dirty="0"/>
              <a:t> e </a:t>
            </a:r>
            <a:r>
              <a:rPr lang="en-US" dirty="0" err="1"/>
              <a:t>notificações</a:t>
            </a:r>
            <a:r>
              <a:rPr lang="en-US" dirty="0"/>
              <a:t>)</a:t>
            </a:r>
          </a:p>
          <a:p>
            <a:pPr marL="1543050" lvl="3" indent="-171450">
              <a:buFontTx/>
              <a:buChar char="-"/>
            </a:pPr>
            <a:r>
              <a:rPr lang="en-US" dirty="0" err="1"/>
              <a:t>Inferência</a:t>
            </a:r>
            <a:r>
              <a:rPr lang="en-US" dirty="0"/>
              <a:t> de </a:t>
            </a:r>
            <a:r>
              <a:rPr lang="en-US" dirty="0" err="1"/>
              <a:t>tipo</a:t>
            </a:r>
            <a:endParaRPr lang="en-US" dirty="0"/>
          </a:p>
          <a:p>
            <a:pPr marL="2000250" lvl="4" indent="-171450">
              <a:buFontTx/>
              <a:buChar char="-"/>
            </a:pPr>
            <a:r>
              <a:rPr lang="en-US" dirty="0"/>
              <a:t>(</a:t>
            </a:r>
            <a:r>
              <a:rPr lang="en-US" dirty="0" err="1"/>
              <a:t>objeto</a:t>
            </a:r>
            <a:r>
              <a:rPr lang="en-US" dirty="0"/>
              <a:t> ‘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nome</a:t>
            </a:r>
            <a:r>
              <a:rPr lang="en-US" dirty="0"/>
              <a:t>’ </a:t>
            </a:r>
            <a:r>
              <a:rPr lang="en-US" dirty="0" err="1"/>
              <a:t>reconhecido</a:t>
            </a:r>
            <a:r>
              <a:rPr lang="en-US" dirty="0"/>
              <a:t> pela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propriedades</a:t>
            </a:r>
            <a:r>
              <a:rPr lang="en-US" dirty="0"/>
              <a:t> e </a:t>
            </a:r>
            <a:r>
              <a:rPr lang="en-US" dirty="0" err="1"/>
              <a:t>métodos</a:t>
            </a:r>
            <a:r>
              <a:rPr lang="en-US" dirty="0"/>
              <a:t>)</a:t>
            </a:r>
          </a:p>
          <a:p>
            <a:pPr marL="1543050" lvl="3" indent="-171450">
              <a:buFontTx/>
              <a:buChar char="-"/>
            </a:pPr>
            <a:r>
              <a:rPr lang="en-US" dirty="0" err="1"/>
              <a:t>Funções</a:t>
            </a:r>
            <a:r>
              <a:rPr lang="en-US" dirty="0"/>
              <a:t> </a:t>
            </a:r>
            <a:r>
              <a:rPr lang="en-US" dirty="0" err="1"/>
              <a:t>anônimas</a:t>
            </a:r>
            <a:r>
              <a:rPr lang="en-US" dirty="0"/>
              <a:t>(</a:t>
            </a:r>
            <a:r>
              <a:rPr lang="en-US" dirty="0" err="1"/>
              <a:t>abstrações</a:t>
            </a:r>
            <a:r>
              <a:rPr lang="en-US" dirty="0"/>
              <a:t> lambdas)</a:t>
            </a:r>
          </a:p>
          <a:p>
            <a:pPr marL="2000250" lvl="4" indent="-171450">
              <a:buFontTx/>
              <a:buChar char="-"/>
            </a:pPr>
            <a:r>
              <a:rPr lang="en-US" dirty="0"/>
              <a:t>(</a:t>
            </a:r>
            <a:r>
              <a:rPr lang="en-US" dirty="0" err="1"/>
              <a:t>função</a:t>
            </a:r>
            <a:r>
              <a:rPr lang="en-US" dirty="0"/>
              <a:t> ‘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nome</a:t>
            </a:r>
            <a:r>
              <a:rPr lang="en-US" dirty="0"/>
              <a:t>’ </a:t>
            </a:r>
            <a:r>
              <a:rPr lang="en-US" dirty="0" err="1"/>
              <a:t>reconhecido</a:t>
            </a:r>
            <a:r>
              <a:rPr lang="en-US" dirty="0"/>
              <a:t> pela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seus</a:t>
            </a:r>
            <a:r>
              <a:rPr lang="en-US" dirty="0"/>
              <a:t> </a:t>
            </a:r>
            <a:r>
              <a:rPr lang="en-US" dirty="0" err="1"/>
              <a:t>atributos</a:t>
            </a:r>
            <a:r>
              <a:rPr lang="en-US" dirty="0"/>
              <a:t>)</a:t>
            </a:r>
          </a:p>
          <a:p>
            <a:pPr marL="2000250" lvl="4" indent="-171450">
              <a:buFontTx/>
              <a:buChar char="-"/>
            </a:pPr>
            <a:r>
              <a:rPr lang="en-US" dirty="0"/>
              <a:t>(</a:t>
            </a:r>
            <a:r>
              <a:rPr lang="en-US" dirty="0" err="1"/>
              <a:t>linq</a:t>
            </a:r>
            <a:r>
              <a:rPr lang="en-US" dirty="0"/>
              <a:t>)</a:t>
            </a:r>
          </a:p>
          <a:p>
            <a:pPr marL="1543050" lvl="3" indent="-171450">
              <a:buFontTx/>
              <a:buChar char="-"/>
            </a:pPr>
            <a:r>
              <a:rPr lang="en-US" dirty="0" err="1"/>
              <a:t>Modelo</a:t>
            </a:r>
            <a:endParaRPr lang="en-US" dirty="0"/>
          </a:p>
          <a:p>
            <a:pPr marL="2000250" lvl="4" indent="-171450">
              <a:buFontTx/>
              <a:buChar char="-"/>
            </a:pPr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desta</a:t>
            </a:r>
            <a:r>
              <a:rPr lang="en-US" dirty="0"/>
              <a:t> </a:t>
            </a:r>
            <a:r>
              <a:rPr lang="en-US" dirty="0" err="1"/>
              <a:t>abordagem</a:t>
            </a:r>
            <a:r>
              <a:rPr lang="en-US" dirty="0"/>
              <a:t>? </a:t>
            </a:r>
          </a:p>
          <a:p>
            <a:pPr marL="2457450" lvl="5" indent="-171450">
              <a:buFontTx/>
              <a:buChar char="-"/>
            </a:pPr>
            <a:r>
              <a:rPr lang="en-US" dirty="0" err="1"/>
              <a:t>Manter</a:t>
            </a:r>
            <a:r>
              <a:rPr lang="en-US" dirty="0"/>
              <a:t> a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genérica</a:t>
            </a:r>
            <a:r>
              <a:rPr lang="en-US" dirty="0"/>
              <a:t> a </a:t>
            </a:r>
            <a:r>
              <a:rPr lang="en-US" dirty="0" err="1"/>
              <a:t>qualquer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, </a:t>
            </a:r>
            <a:r>
              <a:rPr lang="en-US" dirty="0" err="1"/>
              <a:t>separando</a:t>
            </a:r>
            <a:r>
              <a:rPr lang="en-US" dirty="0"/>
              <a:t> a </a:t>
            </a:r>
            <a:r>
              <a:rPr lang="en-US" dirty="0" err="1"/>
              <a:t>lógica</a:t>
            </a:r>
            <a:r>
              <a:rPr lang="en-US" dirty="0"/>
              <a:t> do ICA do </a:t>
            </a:r>
            <a:r>
              <a:rPr lang="en-US" dirty="0" err="1"/>
              <a:t>problema</a:t>
            </a:r>
            <a:endParaRPr lang="en-US" dirty="0"/>
          </a:p>
          <a:p>
            <a:pPr marL="2914650" lvl="6" indent="-171450">
              <a:buFontTx/>
              <a:buChar char="-"/>
            </a:pPr>
            <a:r>
              <a:rPr lang="en-US" dirty="0"/>
              <a:t>Country</a:t>
            </a:r>
          </a:p>
          <a:p>
            <a:pPr marL="2914650" lvl="6" indent="-171450">
              <a:buFontTx/>
              <a:buChar char="-"/>
            </a:pPr>
            <a:r>
              <a:rPr lang="en-US" dirty="0" err="1"/>
              <a:t>Ifitness</a:t>
            </a:r>
            <a:endParaRPr lang="en-US" dirty="0"/>
          </a:p>
          <a:p>
            <a:pPr marL="2914650" lvl="6" indent="-171450">
              <a:buFontTx/>
              <a:buChar char="-"/>
            </a:pPr>
            <a:r>
              <a:rPr lang="en-US" dirty="0" err="1"/>
              <a:t>StopCondition</a:t>
            </a:r>
            <a:endParaRPr lang="en-US" dirty="0"/>
          </a:p>
          <a:p>
            <a:pPr marL="2914650" lvl="6" indent="-171450">
              <a:buFontTx/>
              <a:buChar char="-"/>
            </a:pPr>
            <a:r>
              <a:rPr lang="en-US" dirty="0" err="1"/>
              <a:t>ImperialistCompetition</a:t>
            </a:r>
            <a:endParaRPr lang="en-US" dirty="0"/>
          </a:p>
          <a:p>
            <a:pPr marL="2457450" lvl="5" indent="-171450">
              <a:buFontTx/>
              <a:buChar char="-"/>
            </a:pPr>
            <a:r>
              <a:rPr lang="en-US" dirty="0" err="1"/>
              <a:t>Método</a:t>
            </a:r>
            <a:r>
              <a:rPr lang="en-US" dirty="0"/>
              <a:t> run()</a:t>
            </a:r>
          </a:p>
          <a:p>
            <a:pPr marL="2914650" lvl="6" indent="-171450">
              <a:buFontTx/>
              <a:buChar char="-"/>
            </a:pPr>
            <a:r>
              <a:rPr lang="en-US" dirty="0"/>
              <a:t>O </a:t>
            </a:r>
            <a:r>
              <a:rPr lang="en-US" dirty="0" err="1"/>
              <a:t>vetor</a:t>
            </a:r>
            <a:r>
              <a:rPr lang="en-US" dirty="0"/>
              <a:t> </a:t>
            </a:r>
            <a:r>
              <a:rPr lang="en-US" dirty="0" err="1"/>
              <a:t>IdEmpire</a:t>
            </a:r>
            <a:endParaRPr lang="en-US" dirty="0"/>
          </a:p>
          <a:p>
            <a:pPr marL="2457450" lvl="5" indent="-171450">
              <a:buFontTx/>
              <a:buChar char="-"/>
            </a:pPr>
            <a:r>
              <a:rPr lang="en-US" dirty="0" err="1"/>
              <a:t>Fluxograma</a:t>
            </a:r>
            <a:r>
              <a:rPr lang="en-US" dirty="0"/>
              <a:t> e </a:t>
            </a:r>
            <a:r>
              <a:rPr lang="en-US" dirty="0" err="1"/>
              <a:t>operações</a:t>
            </a:r>
            <a:r>
              <a:rPr lang="en-US" dirty="0"/>
              <a:t> </a:t>
            </a:r>
            <a:r>
              <a:rPr lang="en-US" dirty="0" err="1"/>
              <a:t>principais</a:t>
            </a: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3689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Selecionar</a:t>
            </a:r>
            <a:r>
              <a:rPr lang="en-US" dirty="0"/>
              <a:t> </a:t>
            </a:r>
            <a:r>
              <a:rPr lang="en-US" dirty="0" err="1"/>
              <a:t>Região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Filtrar</a:t>
            </a:r>
            <a:r>
              <a:rPr lang="en-US" dirty="0"/>
              <a:t> dados </a:t>
            </a:r>
            <a:r>
              <a:rPr lang="en-US" dirty="0" err="1"/>
              <a:t>por</a:t>
            </a:r>
            <a:r>
              <a:rPr lang="en-US" dirty="0"/>
              <a:t> data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48018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Teste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Região</a:t>
            </a:r>
            <a:endParaRPr lang="en-US" dirty="0"/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4652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apresentaram</a:t>
            </a:r>
            <a:r>
              <a:rPr lang="en-US" dirty="0"/>
              <a:t> </a:t>
            </a:r>
            <a:r>
              <a:rPr lang="en-US" dirty="0" err="1"/>
              <a:t>erro</a:t>
            </a:r>
            <a:r>
              <a:rPr lang="en-US" dirty="0"/>
              <a:t> total &lt; 9 %.</a:t>
            </a:r>
          </a:p>
          <a:p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.</a:t>
            </a:r>
          </a:p>
          <a:p>
            <a:r>
              <a:rPr lang="en-US" dirty="0" err="1"/>
              <a:t>Otimizações</a:t>
            </a:r>
            <a:r>
              <a:rPr lang="en-US" dirty="0"/>
              <a:t> no ICA.</a:t>
            </a:r>
          </a:p>
          <a:p>
            <a:r>
              <a:rPr lang="en-US" dirty="0" err="1"/>
              <a:t>Dificuldades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aquisição</a:t>
            </a:r>
            <a:r>
              <a:rPr lang="en-US" dirty="0"/>
              <a:t> de </a:t>
            </a:r>
            <a:r>
              <a:rPr lang="en-US" dirty="0" err="1"/>
              <a:t>informações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esforço</a:t>
            </a:r>
            <a:r>
              <a:rPr lang="en-US" dirty="0"/>
              <a:t> </a:t>
            </a:r>
            <a:r>
              <a:rPr lang="en-US" dirty="0" err="1"/>
              <a:t>computacional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grau</a:t>
            </a:r>
            <a:r>
              <a:rPr lang="en-US" dirty="0"/>
              <a:t> de </a:t>
            </a:r>
            <a:r>
              <a:rPr lang="en-US" dirty="0" err="1"/>
              <a:t>acerto</a:t>
            </a:r>
            <a:r>
              <a:rPr lang="en-US" dirty="0"/>
              <a:t>.</a:t>
            </a:r>
          </a:p>
          <a:p>
            <a:r>
              <a:rPr lang="en-US" dirty="0" err="1"/>
              <a:t>Aplicação</a:t>
            </a:r>
            <a:r>
              <a:rPr lang="en-US" dirty="0"/>
              <a:t> dos </a:t>
            </a:r>
            <a:r>
              <a:rPr lang="en-US" dirty="0" err="1"/>
              <a:t>resultados</a:t>
            </a:r>
            <a:r>
              <a:rPr lang="en-US" dirty="0"/>
              <a:t> é de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valia</a:t>
            </a:r>
            <a:r>
              <a:rPr lang="en-US" dirty="0"/>
              <a:t> para </a:t>
            </a:r>
            <a:r>
              <a:rPr lang="en-US" dirty="0" err="1"/>
              <a:t>concessionárias</a:t>
            </a:r>
            <a:r>
              <a:rPr lang="en-US" dirty="0"/>
              <a:t> de </a:t>
            </a:r>
            <a:r>
              <a:rPr lang="en-US" dirty="0" err="1"/>
              <a:t>energia</a:t>
            </a:r>
            <a:r>
              <a:rPr lang="en-US" dirty="0"/>
              <a:t>.</a:t>
            </a:r>
          </a:p>
          <a:p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empregado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alteração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SmartGrids</a:t>
            </a:r>
            <a:endParaRPr lang="en-US" dirty="0"/>
          </a:p>
          <a:p>
            <a:pPr lvl="1"/>
            <a:r>
              <a:rPr lang="en-US" dirty="0" err="1"/>
              <a:t>Planejamento</a:t>
            </a:r>
            <a:r>
              <a:rPr lang="en-US" dirty="0"/>
              <a:t> </a:t>
            </a:r>
            <a:r>
              <a:rPr lang="en-US" dirty="0" err="1"/>
              <a:t>urbano</a:t>
            </a:r>
            <a:r>
              <a:rPr lang="en-US" dirty="0"/>
              <a:t> de </a:t>
            </a:r>
            <a:r>
              <a:rPr lang="en-US" dirty="0" err="1"/>
              <a:t>vias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Serviços</a:t>
            </a:r>
            <a:r>
              <a:rPr lang="en-US" dirty="0"/>
              <a:t> </a:t>
            </a:r>
            <a:r>
              <a:rPr lang="en-US" dirty="0" err="1"/>
              <a:t>fundamentais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escolas</a:t>
            </a:r>
            <a:r>
              <a:rPr lang="en-US" dirty="0"/>
              <a:t> e </a:t>
            </a:r>
            <a:r>
              <a:rPr lang="en-US" dirty="0" err="1"/>
              <a:t>hospitais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Telecomunicações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Água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Gás</a:t>
            </a:r>
            <a:r>
              <a:rPr lang="en-US" dirty="0"/>
              <a:t>.</a:t>
            </a:r>
          </a:p>
          <a:p>
            <a:r>
              <a:rPr lang="en-US" dirty="0" err="1"/>
              <a:t>Contribuições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Solução</a:t>
            </a:r>
            <a:r>
              <a:rPr lang="en-US" dirty="0"/>
              <a:t> do </a:t>
            </a:r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r>
              <a:rPr lang="en-US" dirty="0"/>
              <a:t> do ICA.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que </a:t>
            </a:r>
            <a:r>
              <a:rPr lang="en-US" dirty="0" err="1"/>
              <a:t>usa</a:t>
            </a:r>
            <a:r>
              <a:rPr lang="en-US" dirty="0"/>
              <a:t> a </a:t>
            </a:r>
            <a:r>
              <a:rPr lang="en-US" dirty="0" err="1"/>
              <a:t>operação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.</a:t>
            </a:r>
          </a:p>
          <a:p>
            <a:r>
              <a:rPr lang="en-US" dirty="0" err="1"/>
              <a:t>Trabalhos</a:t>
            </a:r>
            <a:r>
              <a:rPr lang="en-US" dirty="0"/>
              <a:t> </a:t>
            </a:r>
            <a:r>
              <a:rPr lang="en-US" dirty="0" err="1"/>
              <a:t>futuros</a:t>
            </a:r>
            <a:endParaRPr lang="en-US" dirty="0"/>
          </a:p>
          <a:p>
            <a:pPr lvl="1"/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avançadas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Haar</a:t>
            </a:r>
            <a:r>
              <a:rPr lang="en-US" dirty="0"/>
              <a:t> Feature, para </a:t>
            </a:r>
            <a:r>
              <a:rPr lang="en-US" dirty="0" err="1"/>
              <a:t>buscar</a:t>
            </a:r>
            <a:r>
              <a:rPr lang="en-US" dirty="0"/>
              <a:t> de </a:t>
            </a:r>
            <a:r>
              <a:rPr lang="en-US" dirty="0" err="1"/>
              <a:t>fato</a:t>
            </a:r>
            <a:r>
              <a:rPr lang="en-US" dirty="0"/>
              <a:t> </a:t>
            </a:r>
            <a:r>
              <a:rPr lang="en-US" dirty="0" err="1"/>
              <a:t>padrões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complexossobre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crescimentos</a:t>
            </a:r>
            <a:r>
              <a:rPr lang="en-US" dirty="0"/>
              <a:t> de </a:t>
            </a:r>
            <a:r>
              <a:rPr lang="en-US" dirty="0" err="1"/>
              <a:t>densidade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375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Retira</a:t>
            </a:r>
            <a:r>
              <a:rPr lang="en-US" dirty="0"/>
              <a:t> </a:t>
            </a:r>
            <a:r>
              <a:rPr lang="en-US" dirty="0" err="1"/>
              <a:t>informações</a:t>
            </a:r>
            <a:r>
              <a:rPr lang="en-US" dirty="0"/>
              <a:t> de </a:t>
            </a:r>
            <a:r>
              <a:rPr lang="en-US" dirty="0" err="1"/>
              <a:t>fatores</a:t>
            </a:r>
            <a:r>
              <a:rPr lang="en-US" dirty="0"/>
              <a:t> do </a:t>
            </a:r>
            <a:r>
              <a:rPr lang="en-US" dirty="0" err="1"/>
              <a:t>uso</a:t>
            </a:r>
            <a:r>
              <a:rPr lang="en-US" dirty="0"/>
              <a:t> da terra para </a:t>
            </a:r>
            <a:r>
              <a:rPr lang="en-US" dirty="0" err="1"/>
              <a:t>definrir</a:t>
            </a:r>
            <a:r>
              <a:rPr lang="en-US" dirty="0"/>
              <a:t> o </a:t>
            </a:r>
            <a:r>
              <a:rPr lang="en-US" dirty="0" err="1"/>
              <a:t>crescimento</a:t>
            </a:r>
            <a:r>
              <a:rPr lang="en-US" dirty="0"/>
              <a:t>.</a:t>
            </a:r>
          </a:p>
          <a:p>
            <a:pPr marL="1085850" lvl="2" indent="-171450">
              <a:buFontTx/>
              <a:buChar char="-"/>
            </a:pPr>
            <a:r>
              <a:rPr lang="en-US" dirty="0" err="1"/>
              <a:t>Planos</a:t>
            </a:r>
            <a:r>
              <a:rPr lang="en-US" dirty="0"/>
              <a:t> </a:t>
            </a:r>
            <a:r>
              <a:rPr lang="en-US" dirty="0" err="1"/>
              <a:t>diretores</a:t>
            </a:r>
            <a:endParaRPr lang="en-US" dirty="0"/>
          </a:p>
          <a:p>
            <a:pPr marL="1085850" lvl="2" indent="-171450">
              <a:buFontTx/>
              <a:buChar char="-"/>
            </a:pPr>
            <a:r>
              <a:rPr lang="en-US" dirty="0" err="1"/>
              <a:t>Zoneamentos</a:t>
            </a:r>
            <a:endParaRPr lang="en-US" dirty="0"/>
          </a:p>
          <a:p>
            <a:pPr marL="914400" lvl="2" indent="0">
              <a:buFontTx/>
              <a:buNone/>
            </a:pP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483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Normalizar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dados</a:t>
            </a:r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Desafio</a:t>
            </a:r>
            <a:r>
              <a:rPr lang="en-US" dirty="0"/>
              <a:t>: </a:t>
            </a:r>
          </a:p>
          <a:p>
            <a:pPr marL="1085850" marR="0" lvl="2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 err="1"/>
              <a:t>Obter</a:t>
            </a:r>
            <a:r>
              <a:rPr lang="en-US" dirty="0"/>
              <a:t> dados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quantidade</a:t>
            </a:r>
            <a:endParaRPr lang="en-US" dirty="0"/>
          </a:p>
          <a:p>
            <a:pPr marL="628650" marR="0" lvl="1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 err="1"/>
              <a:t>Gerar</a:t>
            </a:r>
            <a:r>
              <a:rPr lang="en-US" dirty="0"/>
              <a:t> um </a:t>
            </a:r>
            <a:r>
              <a:rPr lang="en-US" dirty="0" err="1"/>
              <a:t>histórico</a:t>
            </a:r>
            <a:r>
              <a:rPr lang="en-US" dirty="0"/>
              <a:t> de </a:t>
            </a:r>
            <a:r>
              <a:rPr lang="en-US" dirty="0" err="1"/>
              <a:t>mapas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endParaRPr lang="en-US" dirty="0"/>
          </a:p>
          <a:p>
            <a:pPr marL="628650" lvl="1" indent="-171450">
              <a:buFontTx/>
              <a:buChar char="-"/>
            </a:pPr>
            <a:r>
              <a:rPr lang="en-US" dirty="0" err="1"/>
              <a:t>Desafio</a:t>
            </a:r>
            <a:r>
              <a:rPr lang="en-US" dirty="0"/>
              <a:t>:</a:t>
            </a:r>
          </a:p>
          <a:p>
            <a:pPr marL="1085850" lvl="2" indent="-171450">
              <a:buFontTx/>
              <a:buChar char="-"/>
            </a:pPr>
            <a:r>
              <a:rPr lang="en-US" dirty="0"/>
              <a:t> </a:t>
            </a:r>
            <a:r>
              <a:rPr lang="en-US" dirty="0" err="1"/>
              <a:t>Distância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coord</a:t>
            </a:r>
            <a:r>
              <a:rPr lang="en-US" dirty="0"/>
              <a:t> </a:t>
            </a:r>
            <a:r>
              <a:rPr lang="en-US" dirty="0" err="1"/>
              <a:t>Esférica</a:t>
            </a:r>
            <a:r>
              <a:rPr lang="en-US" dirty="0"/>
              <a:t> </a:t>
            </a:r>
          </a:p>
          <a:p>
            <a:pPr marL="1543050" lvl="3" indent="-171450">
              <a:buFontTx/>
              <a:buChar char="-"/>
            </a:pPr>
            <a:r>
              <a:rPr lang="en-US" dirty="0" err="1"/>
              <a:t>Pitágoras</a:t>
            </a:r>
            <a:r>
              <a:rPr lang="en-US" dirty="0"/>
              <a:t>?</a:t>
            </a:r>
          </a:p>
          <a:p>
            <a:pPr marL="2000250" lvl="4" indent="-171450">
              <a:buFontTx/>
              <a:buChar char="-"/>
            </a:pPr>
            <a:r>
              <a:rPr lang="en-US" dirty="0" err="1"/>
              <a:t>Gandes</a:t>
            </a:r>
            <a:r>
              <a:rPr lang="en-US" dirty="0"/>
              <a:t> </a:t>
            </a:r>
            <a:r>
              <a:rPr lang="en-US" dirty="0" err="1"/>
              <a:t>erros</a:t>
            </a:r>
            <a:r>
              <a:rPr lang="en-US" dirty="0"/>
              <a:t> </a:t>
            </a:r>
            <a:r>
              <a:rPr lang="en-US" dirty="0" err="1"/>
              <a:t>dependendo</a:t>
            </a:r>
            <a:r>
              <a:rPr lang="en-US" dirty="0"/>
              <a:t> da latitude</a:t>
            </a:r>
          </a:p>
          <a:p>
            <a:pPr marL="1543050" lvl="3" indent="-171450">
              <a:buFontTx/>
              <a:buChar char="-"/>
            </a:pPr>
            <a:r>
              <a:rPr lang="en-US" dirty="0" err="1"/>
              <a:t>Haversine</a:t>
            </a:r>
            <a:r>
              <a:rPr lang="en-US" dirty="0"/>
              <a:t>?</a:t>
            </a:r>
          </a:p>
          <a:p>
            <a:pPr marL="2000250" lvl="4" indent="-171450">
              <a:buFontTx/>
              <a:buChar char="-"/>
            </a:pPr>
            <a:r>
              <a:rPr lang="en-US" dirty="0" err="1"/>
              <a:t>Raio</a:t>
            </a:r>
            <a:r>
              <a:rPr lang="en-US" dirty="0"/>
              <a:t>?</a:t>
            </a:r>
          </a:p>
          <a:p>
            <a:pPr marL="2457450" lvl="5" indent="-171450">
              <a:buFontTx/>
              <a:buChar char="-"/>
            </a:pPr>
            <a:r>
              <a:rPr lang="en-US" dirty="0"/>
              <a:t>Equatorial e polar</a:t>
            </a:r>
          </a:p>
          <a:p>
            <a:pPr marL="628650" lvl="1" indent="-171450">
              <a:buFontTx/>
              <a:buChar char="-"/>
            </a:pPr>
            <a:endParaRPr lang="en-US" dirty="0"/>
          </a:p>
          <a:p>
            <a:pPr marL="171450" lvl="0" indent="-171450">
              <a:buFontTx/>
              <a:buChar char="-"/>
            </a:pPr>
            <a:r>
              <a:rPr lang="en-US" dirty="0" err="1"/>
              <a:t>Particionar</a:t>
            </a:r>
            <a:r>
              <a:rPr lang="en-US" dirty="0"/>
              <a:t> o </a:t>
            </a:r>
            <a:r>
              <a:rPr lang="en-US" dirty="0" err="1"/>
              <a:t>mapa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4654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Otimizar</a:t>
            </a:r>
            <a:r>
              <a:rPr lang="en-US" dirty="0"/>
              <a:t> ICA.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Aplicar</a:t>
            </a:r>
            <a:r>
              <a:rPr lang="en-US" dirty="0"/>
              <a:t> </a:t>
            </a:r>
            <a:r>
              <a:rPr lang="en-US" dirty="0" err="1"/>
              <a:t>fatores</a:t>
            </a:r>
            <a:r>
              <a:rPr lang="en-US" dirty="0"/>
              <a:t> </a:t>
            </a:r>
            <a:r>
              <a:rPr lang="en-US" dirty="0" err="1"/>
              <a:t>ótimos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e </a:t>
            </a:r>
            <a:r>
              <a:rPr lang="en-US" dirty="0" err="1"/>
              <a:t>gerar</a:t>
            </a:r>
            <a:r>
              <a:rPr lang="en-US" dirty="0"/>
              <a:t> o </a:t>
            </a:r>
            <a:r>
              <a:rPr lang="en-US" dirty="0" err="1"/>
              <a:t>mapa</a:t>
            </a:r>
            <a:r>
              <a:rPr lang="en-US" dirty="0"/>
              <a:t> final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883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Comparar</a:t>
            </a:r>
            <a:r>
              <a:rPr lang="en-US" dirty="0"/>
              <a:t> e </a:t>
            </a:r>
            <a:r>
              <a:rPr lang="en-US" dirty="0" err="1"/>
              <a:t>validar</a:t>
            </a:r>
            <a:r>
              <a:rPr lang="en-US" dirty="0"/>
              <a:t> o </a:t>
            </a:r>
            <a:r>
              <a:rPr lang="en-US" dirty="0" err="1"/>
              <a:t>resultado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797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 dirty="0" err="1"/>
              <a:t>Convolução</a:t>
            </a: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ICA</a:t>
            </a:r>
          </a:p>
          <a:p>
            <a:pPr marL="171450" indent="-171450">
              <a:buFontTx/>
              <a:buChar char="-"/>
            </a:pPr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r>
              <a:rPr lang="en-US" dirty="0"/>
              <a:t>.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2067F2-1ACC-4472-86AB-E667466F933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944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07-Feb-17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754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07-Feb-17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5828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07-Feb-17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35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07-Feb-17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2257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07-Feb-17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001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07-Feb-17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261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07-Feb-17</a:t>
            </a:fld>
            <a:endParaRPr lang="en-US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801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-317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07-Feb-17</a:t>
            </a:fld>
            <a:endParaRPr lang="en-US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308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07-Feb-17</a:t>
            </a:fld>
            <a:endParaRPr lang="en-US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432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07-Feb-17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563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81E30-77DE-4378-964D-057CD03E03E9}" type="datetimeFigureOut">
              <a:rPr lang="en-US" smtClean="0"/>
              <a:t>07-Feb-17</a:t>
            </a:fld>
            <a:endParaRPr lang="en-US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80756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1873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81E30-77DE-4378-964D-057CD03E03E9}" type="datetimeFigureOut">
              <a:rPr lang="en-US" smtClean="0"/>
              <a:t>07-Feb-17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134C6-A2D8-49DA-B5CE-B7BF7DCE8509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5123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emf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emf"/><Relationship Id="rId5" Type="http://schemas.openxmlformats.org/officeDocument/2006/relationships/image" Target="../media/image27.emf"/><Relationship Id="rId4" Type="http://schemas.openxmlformats.org/officeDocument/2006/relationships/image" Target="../media/image26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5" Type="http://schemas.openxmlformats.org/officeDocument/2006/relationships/image" Target="../media/image24.emf"/><Relationship Id="rId4" Type="http://schemas.openxmlformats.org/officeDocument/2006/relationships/image" Target="../media/image3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11" Type="http://schemas.openxmlformats.org/officeDocument/2006/relationships/image" Target="../media/image46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jpeg"/><Relationship Id="rId5" Type="http://schemas.openxmlformats.org/officeDocument/2006/relationships/image" Target="../media/image79.jpeg"/><Relationship Id="rId4" Type="http://schemas.openxmlformats.org/officeDocument/2006/relationships/image" Target="../media/image78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3.jpeg"/><Relationship Id="rId4" Type="http://schemas.openxmlformats.org/officeDocument/2006/relationships/image" Target="../media/image1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emf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em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8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12" Type="http://schemas.openxmlformats.org/officeDocument/2006/relationships/image" Target="../media/image4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45.PNG"/><Relationship Id="rId5" Type="http://schemas.openxmlformats.org/officeDocument/2006/relationships/image" Target="../media/image41.PNG"/><Relationship Id="rId10" Type="http://schemas.openxmlformats.org/officeDocument/2006/relationships/image" Target="../media/image83.PNG"/><Relationship Id="rId4" Type="http://schemas.openxmlformats.org/officeDocument/2006/relationships/image" Target="../media/image40.PNG"/><Relationship Id="rId9" Type="http://schemas.openxmlformats.org/officeDocument/2006/relationships/image" Target="../media/image82.PNG"/><Relationship Id="rId14" Type="http://schemas.openxmlformats.org/officeDocument/2006/relationships/image" Target="../media/image8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.xml"/><Relationship Id="rId3" Type="http://schemas.openxmlformats.org/officeDocument/2006/relationships/image" Target="../media/image8.jpeg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emf"/><Relationship Id="rId4" Type="http://schemas.openxmlformats.org/officeDocument/2006/relationships/image" Target="../media/image49.e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emf"/><Relationship Id="rId7" Type="http://schemas.openxmlformats.org/officeDocument/2006/relationships/image" Target="../media/image101.png"/><Relationship Id="rId2" Type="http://schemas.openxmlformats.org/officeDocument/2006/relationships/image" Target="../media/image96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0.emf"/><Relationship Id="rId5" Type="http://schemas.openxmlformats.org/officeDocument/2006/relationships/image" Target="../media/image99.emf"/><Relationship Id="rId10" Type="http://schemas.openxmlformats.org/officeDocument/2006/relationships/image" Target="../media/image104.png"/><Relationship Id="rId4" Type="http://schemas.openxmlformats.org/officeDocument/2006/relationships/image" Target="../media/image98.emf"/><Relationship Id="rId9" Type="http://schemas.openxmlformats.org/officeDocument/2006/relationships/image" Target="../media/image103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emf"/><Relationship Id="rId7" Type="http://schemas.openxmlformats.org/officeDocument/2006/relationships/image" Target="../media/image110.png"/><Relationship Id="rId2" Type="http://schemas.openxmlformats.org/officeDocument/2006/relationships/image" Target="../media/image105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9.emf"/><Relationship Id="rId5" Type="http://schemas.openxmlformats.org/officeDocument/2006/relationships/image" Target="../media/image108.emf"/><Relationship Id="rId10" Type="http://schemas.openxmlformats.org/officeDocument/2006/relationships/image" Target="../media/image113.png"/><Relationship Id="rId4" Type="http://schemas.openxmlformats.org/officeDocument/2006/relationships/image" Target="../media/image107.emf"/><Relationship Id="rId9" Type="http://schemas.openxmlformats.org/officeDocument/2006/relationships/image" Target="../media/image112.png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115.emf"/><Relationship Id="rId7" Type="http://schemas.openxmlformats.org/officeDocument/2006/relationships/image" Target="../media/image119.png"/><Relationship Id="rId2" Type="http://schemas.openxmlformats.org/officeDocument/2006/relationships/image" Target="../media/image114.emf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8.emf"/><Relationship Id="rId5" Type="http://schemas.openxmlformats.org/officeDocument/2006/relationships/image" Target="../media/image117.emf"/><Relationship Id="rId10" Type="http://schemas.openxmlformats.org/officeDocument/2006/relationships/image" Target="../media/image122.png"/><Relationship Id="rId4" Type="http://schemas.openxmlformats.org/officeDocument/2006/relationships/image" Target="../media/image116.emf"/><Relationship Id="rId9" Type="http://schemas.openxmlformats.org/officeDocument/2006/relationships/image" Target="../media/image121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 3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6925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-479"/>
            <a:ext cx="9324977" cy="6858479"/>
          </a:xfrm>
          <a:custGeom>
            <a:avLst/>
            <a:gdLst>
              <a:gd name="connsiteX0" fmla="*/ 1246925 w 9324977"/>
              <a:gd name="connsiteY0" fmla="*/ 0 h 6858479"/>
              <a:gd name="connsiteX1" fmla="*/ 5076797 w 9324977"/>
              <a:gd name="connsiteY1" fmla="*/ 0 h 6858479"/>
              <a:gd name="connsiteX2" fmla="*/ 6143025 w 9324977"/>
              <a:gd name="connsiteY2" fmla="*/ 0 h 6858479"/>
              <a:gd name="connsiteX3" fmla="*/ 6148602 w 9324977"/>
              <a:gd name="connsiteY3" fmla="*/ 0 h 6858479"/>
              <a:gd name="connsiteX4" fmla="*/ 9324977 w 9324977"/>
              <a:gd name="connsiteY4" fmla="*/ 6858478 h 6858479"/>
              <a:gd name="connsiteX5" fmla="*/ 3359025 w 9324977"/>
              <a:gd name="connsiteY5" fmla="*/ 6858478 h 6858479"/>
              <a:gd name="connsiteX6" fmla="*/ 3359025 w 9324977"/>
              <a:gd name="connsiteY6" fmla="*/ 6858479 h 6858479"/>
              <a:gd name="connsiteX7" fmla="*/ 0 w 9324977"/>
              <a:gd name="connsiteY7" fmla="*/ 6858479 h 6858479"/>
              <a:gd name="connsiteX8" fmla="*/ 0 w 9324977"/>
              <a:gd name="connsiteY8" fmla="*/ 479 h 6858479"/>
              <a:gd name="connsiteX9" fmla="*/ 1246925 w 9324977"/>
              <a:gd name="connsiteY9" fmla="*/ 479 h 6858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324977" h="6858479">
                <a:moveTo>
                  <a:pt x="1246925" y="0"/>
                </a:moveTo>
                <a:lnTo>
                  <a:pt x="5076797" y="0"/>
                </a:lnTo>
                <a:lnTo>
                  <a:pt x="6143025" y="0"/>
                </a:lnTo>
                <a:lnTo>
                  <a:pt x="6148602" y="0"/>
                </a:lnTo>
                <a:lnTo>
                  <a:pt x="9324977" y="6858478"/>
                </a:lnTo>
                <a:lnTo>
                  <a:pt x="3359025" y="6858478"/>
                </a:lnTo>
                <a:lnTo>
                  <a:pt x="3359025" y="6858479"/>
                </a:lnTo>
                <a:lnTo>
                  <a:pt x="0" y="6858479"/>
                </a:lnTo>
                <a:lnTo>
                  <a:pt x="0" y="479"/>
                </a:lnTo>
                <a:lnTo>
                  <a:pt x="1246925" y="479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804671" y="2600324"/>
            <a:ext cx="6405753" cy="3277961"/>
          </a:xfrm>
        </p:spPr>
        <p:txBody>
          <a:bodyPr anchor="t">
            <a:normAutofit/>
          </a:bodyPr>
          <a:lstStyle/>
          <a:p>
            <a:pPr algn="l">
              <a:lnSpc>
                <a:spcPct val="80000"/>
              </a:lnSpc>
            </a:pPr>
            <a:r>
              <a:rPr lang="en-US" sz="5000"/>
              <a:t>Otimização Competitiva Imperialista para Previsão Espacial Urbana em Alta Resolução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804672" y="1300450"/>
            <a:ext cx="4167376" cy="1155525"/>
          </a:xfrm>
        </p:spPr>
        <p:txBody>
          <a:bodyPr anchor="b">
            <a:normAutofit/>
          </a:bodyPr>
          <a:lstStyle/>
          <a:p>
            <a:pPr algn="l"/>
            <a:r>
              <a:rPr lang="en-US" sz="2000"/>
              <a:t>Mestrando: Marcel Mendonça Grilo</a:t>
            </a:r>
          </a:p>
          <a:p>
            <a:pPr algn="l"/>
            <a:r>
              <a:rPr lang="en-US" sz="2000"/>
              <a:t>Oriendador: Carlos Henrique Valério de Moraes</a:t>
            </a:r>
          </a:p>
        </p:txBody>
      </p:sp>
    </p:spTree>
    <p:extLst>
      <p:ext uri="{BB962C8B-B14F-4D97-AF65-F5344CB8AC3E}">
        <p14:creationId xmlns:p14="http://schemas.microsoft.com/office/powerpoint/2010/main" val="1864440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3438" y="66675"/>
            <a:ext cx="4535232" cy="485298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274" y="4919662"/>
            <a:ext cx="1857854" cy="1857854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6045" y="66675"/>
            <a:ext cx="2885955" cy="5981700"/>
          </a:xfrm>
          <a:prstGeom prst="rect">
            <a:avLst/>
          </a:prstGeom>
        </p:spPr>
      </p:pic>
      <p:sp>
        <p:nvSpPr>
          <p:cNvPr id="15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4671" y="2600325"/>
            <a:ext cx="4948429" cy="2651200"/>
          </a:xfrm>
        </p:spPr>
        <p:txBody>
          <a:bodyPr anchor="t">
            <a:normAutofit/>
          </a:bodyPr>
          <a:lstStyle/>
          <a:p>
            <a:r>
              <a:rPr lang="en-US" sz="5400" dirty="0" err="1"/>
              <a:t>Metodologia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1655310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/>
          <p:cNvSpPr/>
          <p:nvPr/>
        </p:nvSpPr>
        <p:spPr>
          <a:xfrm>
            <a:off x="-161925" y="2438399"/>
            <a:ext cx="4289425" cy="1981200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596930" y="2766218"/>
            <a:ext cx="3530570" cy="1325563"/>
          </a:xfrm>
        </p:spPr>
        <p:txBody>
          <a:bodyPr/>
          <a:lstStyle/>
          <a:p>
            <a:r>
              <a:rPr lang="en-US" dirty="0" err="1"/>
              <a:t>Convolução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err="1"/>
              <a:t>Bidimensional</a:t>
            </a:r>
            <a:endParaRPr lang="en-US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30" y="109182"/>
            <a:ext cx="6408964" cy="6619164"/>
          </a:xfrm>
          <a:prstGeom prst="rect">
            <a:avLst/>
          </a:prstGeom>
          <a:effectLst>
            <a:glow rad="101600">
              <a:schemeClr val="accent3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067874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Convolução</a:t>
            </a:r>
            <a:r>
              <a:rPr lang="en-US" dirty="0"/>
              <a:t> de Imagens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030666"/>
            <a:ext cx="2311400" cy="2796667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300" y="563545"/>
            <a:ext cx="2311400" cy="2267121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96300" y="4113383"/>
            <a:ext cx="2311400" cy="226712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07324" y="1577281"/>
            <a:ext cx="1663875" cy="1600000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3637" y="3673676"/>
            <a:ext cx="1631250" cy="1600000"/>
          </a:xfrm>
          <a:prstGeom prst="rect">
            <a:avLst/>
          </a:prstGeom>
        </p:spPr>
      </p:pic>
      <p:cxnSp>
        <p:nvCxnSpPr>
          <p:cNvPr id="14" name="Conector: Curvo 13"/>
          <p:cNvCxnSpPr>
            <a:stCxn id="7" idx="3"/>
            <a:endCxn id="11" idx="1"/>
          </p:cNvCxnSpPr>
          <p:nvPr/>
        </p:nvCxnSpPr>
        <p:spPr>
          <a:xfrm flipV="1">
            <a:off x="3149600" y="2377281"/>
            <a:ext cx="1857724" cy="1051719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: Curvo 15"/>
          <p:cNvCxnSpPr>
            <a:stCxn id="7" idx="3"/>
            <a:endCxn id="12" idx="1"/>
          </p:cNvCxnSpPr>
          <p:nvPr/>
        </p:nvCxnSpPr>
        <p:spPr>
          <a:xfrm>
            <a:off x="3149600" y="3429000"/>
            <a:ext cx="1874037" cy="1044676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: Curvo 17"/>
          <p:cNvCxnSpPr>
            <a:stCxn id="11" idx="3"/>
            <a:endCxn id="8" idx="1"/>
          </p:cNvCxnSpPr>
          <p:nvPr/>
        </p:nvCxnSpPr>
        <p:spPr>
          <a:xfrm flipV="1">
            <a:off x="6671199" y="1697106"/>
            <a:ext cx="1825101" cy="680175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Curvo 19"/>
          <p:cNvCxnSpPr>
            <a:stCxn id="12" idx="3"/>
            <a:endCxn id="9" idx="1"/>
          </p:cNvCxnSpPr>
          <p:nvPr/>
        </p:nvCxnSpPr>
        <p:spPr>
          <a:xfrm>
            <a:off x="6654887" y="4473676"/>
            <a:ext cx="1841413" cy="773268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4802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– </a:t>
            </a:r>
            <a:r>
              <a:rPr lang="en-US" dirty="0" err="1"/>
              <a:t>Atashpaz-Gagari</a:t>
            </a:r>
            <a:r>
              <a:rPr lang="en-US" dirty="0"/>
              <a:t>, Lucas (</a:t>
            </a:r>
            <a:r>
              <a:rPr lang="en-US" dirty="0" err="1"/>
              <a:t>Canônico</a:t>
            </a:r>
            <a:r>
              <a:rPr lang="en-US" dirty="0"/>
              <a:t>)</a:t>
            </a:r>
          </a:p>
        </p:txBody>
      </p:sp>
      <p:sp>
        <p:nvSpPr>
          <p:cNvPr id="4" name="Fluxograma: Conector 3"/>
          <p:cNvSpPr/>
          <p:nvPr/>
        </p:nvSpPr>
        <p:spPr>
          <a:xfrm>
            <a:off x="1202534" y="1850358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Fluxograma: Processo 5"/>
          <p:cNvSpPr/>
          <p:nvPr/>
        </p:nvSpPr>
        <p:spPr>
          <a:xfrm>
            <a:off x="2750347" y="2816352"/>
            <a:ext cx="1419225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Assimilação</a:t>
            </a:r>
            <a:r>
              <a:rPr lang="en-US" dirty="0"/>
              <a:t> Colonial</a:t>
            </a:r>
          </a:p>
        </p:txBody>
      </p:sp>
      <p:sp>
        <p:nvSpPr>
          <p:cNvPr id="7" name="Fluxograma: Processo 6"/>
          <p:cNvSpPr/>
          <p:nvPr/>
        </p:nvSpPr>
        <p:spPr>
          <a:xfrm>
            <a:off x="4788695" y="2816352"/>
            <a:ext cx="1257301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Possessão</a:t>
            </a:r>
            <a:r>
              <a:rPr lang="en-US" dirty="0"/>
              <a:t> Imperial</a:t>
            </a:r>
          </a:p>
        </p:txBody>
      </p:sp>
      <p:sp>
        <p:nvSpPr>
          <p:cNvPr id="8" name="Fluxograma: Processo 7"/>
          <p:cNvSpPr/>
          <p:nvPr/>
        </p:nvSpPr>
        <p:spPr>
          <a:xfrm>
            <a:off x="8564566" y="2816352"/>
            <a:ext cx="1371601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endParaRPr lang="en-US" dirty="0"/>
          </a:p>
        </p:txBody>
      </p:sp>
      <p:cxnSp>
        <p:nvCxnSpPr>
          <p:cNvPr id="10" name="Conector de Seta Reta 9"/>
          <p:cNvCxnSpPr>
            <a:cxnSpLocks/>
            <a:endCxn id="6" idx="1"/>
          </p:cNvCxnSpPr>
          <p:nvPr/>
        </p:nvCxnSpPr>
        <p:spPr>
          <a:xfrm>
            <a:off x="2102647" y="3122676"/>
            <a:ext cx="647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de Seta Reta 11"/>
          <p:cNvCxnSpPr>
            <a:stCxn id="6" idx="3"/>
            <a:endCxn id="7" idx="1"/>
          </p:cNvCxnSpPr>
          <p:nvPr/>
        </p:nvCxnSpPr>
        <p:spPr>
          <a:xfrm>
            <a:off x="4169572" y="3122676"/>
            <a:ext cx="6191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luxograma: Terminação 14"/>
          <p:cNvSpPr/>
          <p:nvPr/>
        </p:nvSpPr>
        <p:spPr>
          <a:xfrm>
            <a:off x="10439400" y="4216463"/>
            <a:ext cx="914400" cy="301752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Fim</a:t>
            </a:r>
            <a:endParaRPr lang="en-US" dirty="0"/>
          </a:p>
        </p:txBody>
      </p:sp>
      <p:cxnSp>
        <p:nvCxnSpPr>
          <p:cNvPr id="17" name="Conector de Seta Reta 16"/>
          <p:cNvCxnSpPr>
            <a:cxnSpLocks/>
            <a:stCxn id="8" idx="3"/>
            <a:endCxn id="24" idx="1"/>
          </p:cNvCxnSpPr>
          <p:nvPr/>
        </p:nvCxnSpPr>
        <p:spPr>
          <a:xfrm>
            <a:off x="9936167" y="3122676"/>
            <a:ext cx="5032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Fluxograma: Processo 21"/>
          <p:cNvSpPr/>
          <p:nvPr/>
        </p:nvSpPr>
        <p:spPr>
          <a:xfrm>
            <a:off x="731046" y="2816352"/>
            <a:ext cx="1400177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Inicialização</a:t>
            </a:r>
            <a:endParaRPr lang="en-US" dirty="0"/>
          </a:p>
        </p:txBody>
      </p:sp>
      <p:sp>
        <p:nvSpPr>
          <p:cNvPr id="24" name="Fluxograma: Decisão 23"/>
          <p:cNvSpPr/>
          <p:nvPr/>
        </p:nvSpPr>
        <p:spPr>
          <a:xfrm>
            <a:off x="10439400" y="2816352"/>
            <a:ext cx="914400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</a:t>
            </a:r>
          </a:p>
        </p:txBody>
      </p:sp>
      <p:cxnSp>
        <p:nvCxnSpPr>
          <p:cNvPr id="27" name="Conector: Angulado 26"/>
          <p:cNvCxnSpPr>
            <a:cxnSpLocks/>
            <a:stCxn id="24" idx="0"/>
            <a:endCxn id="6" idx="0"/>
          </p:cNvCxnSpPr>
          <p:nvPr/>
        </p:nvCxnSpPr>
        <p:spPr>
          <a:xfrm rot="16200000" flipV="1">
            <a:off x="7178280" y="-901968"/>
            <a:ext cx="12700" cy="7436640"/>
          </a:xfrm>
          <a:prstGeom prst="bentConnector3">
            <a:avLst>
              <a:gd name="adj1" fmla="val 1800000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de Seta Reta 29"/>
          <p:cNvCxnSpPr>
            <a:stCxn id="24" idx="2"/>
            <a:endCxn id="15" idx="0"/>
          </p:cNvCxnSpPr>
          <p:nvPr/>
        </p:nvCxnSpPr>
        <p:spPr>
          <a:xfrm>
            <a:off x="10896600" y="3429000"/>
            <a:ext cx="0" cy="7874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ector de Seta Reta 31"/>
          <p:cNvCxnSpPr>
            <a:cxnSpLocks/>
            <a:stCxn id="4" idx="4"/>
            <a:endCxn id="22" idx="0"/>
          </p:cNvCxnSpPr>
          <p:nvPr/>
        </p:nvCxnSpPr>
        <p:spPr>
          <a:xfrm>
            <a:off x="1431134" y="2307558"/>
            <a:ext cx="1" cy="50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luxograma: Processo Predefinido 36"/>
          <p:cNvSpPr/>
          <p:nvPr/>
        </p:nvSpPr>
        <p:spPr>
          <a:xfrm>
            <a:off x="6470651" y="2816478"/>
            <a:ext cx="1714501" cy="612648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Avaliação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dos </a:t>
            </a:r>
            <a:r>
              <a:rPr lang="en-US" dirty="0" err="1">
                <a:solidFill>
                  <a:schemeClr val="tx1"/>
                </a:solidFill>
              </a:rPr>
              <a:t>países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60" name="Conector de Seta Reta 59"/>
          <p:cNvCxnSpPr>
            <a:stCxn id="7" idx="3"/>
            <a:endCxn id="37" idx="1"/>
          </p:cNvCxnSpPr>
          <p:nvPr/>
        </p:nvCxnSpPr>
        <p:spPr>
          <a:xfrm>
            <a:off x="6045996" y="3122676"/>
            <a:ext cx="424655" cy="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de Seta Reta 62"/>
          <p:cNvCxnSpPr>
            <a:stCxn id="37" idx="3"/>
            <a:endCxn id="8" idx="1"/>
          </p:cNvCxnSpPr>
          <p:nvPr/>
        </p:nvCxnSpPr>
        <p:spPr>
          <a:xfrm flipV="1">
            <a:off x="8185152" y="3122676"/>
            <a:ext cx="379414" cy="1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2404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- Roche</a:t>
            </a:r>
          </a:p>
        </p:txBody>
      </p:sp>
      <p:sp>
        <p:nvSpPr>
          <p:cNvPr id="70" name="Fluxograma: Conector 69"/>
          <p:cNvSpPr/>
          <p:nvPr/>
        </p:nvSpPr>
        <p:spPr>
          <a:xfrm>
            <a:off x="1204912" y="1850358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Fluxograma: Processo 70"/>
          <p:cNvSpPr/>
          <p:nvPr/>
        </p:nvSpPr>
        <p:spPr>
          <a:xfrm>
            <a:off x="2752725" y="2816352"/>
            <a:ext cx="1419225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Assimilação</a:t>
            </a:r>
            <a:r>
              <a:rPr lang="en-US" dirty="0"/>
              <a:t> Colonial</a:t>
            </a:r>
          </a:p>
        </p:txBody>
      </p:sp>
      <p:sp>
        <p:nvSpPr>
          <p:cNvPr id="72" name="Fluxograma: Processo 71"/>
          <p:cNvSpPr/>
          <p:nvPr/>
        </p:nvSpPr>
        <p:spPr>
          <a:xfrm>
            <a:off x="4791073" y="2816352"/>
            <a:ext cx="1257301" cy="612648"/>
          </a:xfrm>
          <a:prstGeom prst="flowChartProcess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Revolta</a:t>
            </a:r>
            <a:r>
              <a:rPr lang="en-US" dirty="0"/>
              <a:t> Colonial</a:t>
            </a:r>
          </a:p>
        </p:txBody>
      </p:sp>
      <p:sp>
        <p:nvSpPr>
          <p:cNvPr id="73" name="Fluxograma: Processo 72"/>
          <p:cNvSpPr/>
          <p:nvPr/>
        </p:nvSpPr>
        <p:spPr>
          <a:xfrm>
            <a:off x="8877694" y="4873802"/>
            <a:ext cx="1371601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endParaRPr lang="en-US" dirty="0"/>
          </a:p>
        </p:txBody>
      </p:sp>
      <p:cxnSp>
        <p:nvCxnSpPr>
          <p:cNvPr id="74" name="Conector de Seta Reta 73"/>
          <p:cNvCxnSpPr>
            <a:cxnSpLocks/>
            <a:endCxn id="71" idx="1"/>
          </p:cNvCxnSpPr>
          <p:nvPr/>
        </p:nvCxnSpPr>
        <p:spPr>
          <a:xfrm>
            <a:off x="2105025" y="3122676"/>
            <a:ext cx="647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/>
          <p:cNvCxnSpPr>
            <a:stCxn id="71" idx="3"/>
            <a:endCxn id="72" idx="1"/>
          </p:cNvCxnSpPr>
          <p:nvPr/>
        </p:nvCxnSpPr>
        <p:spPr>
          <a:xfrm>
            <a:off x="4171950" y="3122676"/>
            <a:ext cx="6191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de Seta Reta 75"/>
          <p:cNvCxnSpPr>
            <a:cxnSpLocks/>
            <a:stCxn id="72" idx="3"/>
            <a:endCxn id="86" idx="1"/>
          </p:cNvCxnSpPr>
          <p:nvPr/>
        </p:nvCxnSpPr>
        <p:spPr>
          <a:xfrm flipV="1">
            <a:off x="6048374" y="3122674"/>
            <a:ext cx="61912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Fluxograma: Terminação 76"/>
          <p:cNvSpPr/>
          <p:nvPr/>
        </p:nvSpPr>
        <p:spPr>
          <a:xfrm>
            <a:off x="5900735" y="5029250"/>
            <a:ext cx="914400" cy="301752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Fim</a:t>
            </a:r>
            <a:endParaRPr lang="en-US" dirty="0"/>
          </a:p>
        </p:txBody>
      </p:sp>
      <p:cxnSp>
        <p:nvCxnSpPr>
          <p:cNvPr id="78" name="Conector de Seta Reta 77"/>
          <p:cNvCxnSpPr>
            <a:cxnSpLocks/>
            <a:stCxn id="73" idx="1"/>
            <a:endCxn id="80" idx="3"/>
          </p:cNvCxnSpPr>
          <p:nvPr/>
        </p:nvCxnSpPr>
        <p:spPr>
          <a:xfrm flipH="1">
            <a:off x="8225627" y="5180126"/>
            <a:ext cx="6520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luxograma: Processo 78"/>
          <p:cNvSpPr/>
          <p:nvPr/>
        </p:nvSpPr>
        <p:spPr>
          <a:xfrm>
            <a:off x="733424" y="2816352"/>
            <a:ext cx="1400177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Inicialização</a:t>
            </a:r>
            <a:endParaRPr lang="en-US" dirty="0"/>
          </a:p>
        </p:txBody>
      </p:sp>
      <p:sp>
        <p:nvSpPr>
          <p:cNvPr id="80" name="Fluxograma: Decisão 79"/>
          <p:cNvSpPr/>
          <p:nvPr/>
        </p:nvSpPr>
        <p:spPr>
          <a:xfrm>
            <a:off x="7311227" y="4873802"/>
            <a:ext cx="914400" cy="612648"/>
          </a:xfrm>
          <a:prstGeom prst="flowChartDecisi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</a:t>
            </a:r>
          </a:p>
        </p:txBody>
      </p:sp>
      <p:cxnSp>
        <p:nvCxnSpPr>
          <p:cNvPr id="81" name="Conector: Angulado 80"/>
          <p:cNvCxnSpPr>
            <a:cxnSpLocks/>
            <a:stCxn id="80" idx="0"/>
            <a:endCxn id="71" idx="2"/>
          </p:cNvCxnSpPr>
          <p:nvPr/>
        </p:nvCxnSpPr>
        <p:spPr>
          <a:xfrm rot="16200000" flipV="1">
            <a:off x="4892982" y="1998356"/>
            <a:ext cx="1444802" cy="4306089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de Seta Reta 81"/>
          <p:cNvCxnSpPr>
            <a:cxnSpLocks/>
            <a:stCxn id="80" idx="1"/>
            <a:endCxn id="77" idx="3"/>
          </p:cNvCxnSpPr>
          <p:nvPr/>
        </p:nvCxnSpPr>
        <p:spPr>
          <a:xfrm flipH="1">
            <a:off x="6815135" y="5180126"/>
            <a:ext cx="4960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de Seta Reta 82"/>
          <p:cNvCxnSpPr>
            <a:cxnSpLocks/>
            <a:stCxn id="70" idx="4"/>
            <a:endCxn id="79" idx="0"/>
          </p:cNvCxnSpPr>
          <p:nvPr/>
        </p:nvCxnSpPr>
        <p:spPr>
          <a:xfrm>
            <a:off x="1433512" y="2307558"/>
            <a:ext cx="1" cy="50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Fluxograma: Processo 83"/>
          <p:cNvSpPr/>
          <p:nvPr/>
        </p:nvSpPr>
        <p:spPr>
          <a:xfrm>
            <a:off x="8877693" y="3822084"/>
            <a:ext cx="1371602" cy="612648"/>
          </a:xfrm>
          <a:prstGeom prst="flowChartProcess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União</a:t>
            </a:r>
            <a:r>
              <a:rPr lang="en-US" dirty="0"/>
              <a:t> Imperial</a:t>
            </a:r>
          </a:p>
        </p:txBody>
      </p:sp>
      <p:cxnSp>
        <p:nvCxnSpPr>
          <p:cNvPr id="85" name="Conector de Seta Reta 84"/>
          <p:cNvCxnSpPr>
            <a:stCxn id="84" idx="2"/>
            <a:endCxn id="73" idx="0"/>
          </p:cNvCxnSpPr>
          <p:nvPr/>
        </p:nvCxnSpPr>
        <p:spPr>
          <a:xfrm>
            <a:off x="9563494" y="4434732"/>
            <a:ext cx="1" cy="439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Fluxograma: Processo 85"/>
          <p:cNvSpPr/>
          <p:nvPr/>
        </p:nvSpPr>
        <p:spPr>
          <a:xfrm>
            <a:off x="6667497" y="2816350"/>
            <a:ext cx="1414463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Possessão</a:t>
            </a:r>
            <a:r>
              <a:rPr lang="en-US" dirty="0"/>
              <a:t> Imperial</a:t>
            </a:r>
          </a:p>
        </p:txBody>
      </p:sp>
      <p:cxnSp>
        <p:nvCxnSpPr>
          <p:cNvPr id="87" name="Conector de Seta Reta 86"/>
          <p:cNvCxnSpPr>
            <a:cxnSpLocks/>
            <a:stCxn id="88" idx="2"/>
            <a:endCxn id="84" idx="0"/>
          </p:cNvCxnSpPr>
          <p:nvPr/>
        </p:nvCxnSpPr>
        <p:spPr>
          <a:xfrm>
            <a:off x="9558334" y="3429000"/>
            <a:ext cx="5160" cy="393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Fluxograma: Processo Predefinido 87"/>
          <p:cNvSpPr/>
          <p:nvPr/>
        </p:nvSpPr>
        <p:spPr>
          <a:xfrm>
            <a:off x="8701083" y="2816352"/>
            <a:ext cx="1714501" cy="612648"/>
          </a:xfrm>
          <a:prstGeom prst="flowChartPredefined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tx1"/>
                </a:solidFill>
              </a:rPr>
              <a:t>Avaliação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dirty="0">
                <a:solidFill>
                  <a:schemeClr val="tx1"/>
                </a:solidFill>
              </a:rPr>
              <a:t>dos </a:t>
            </a:r>
            <a:r>
              <a:rPr lang="en-US" dirty="0" err="1">
                <a:solidFill>
                  <a:schemeClr val="tx1"/>
                </a:solidFill>
              </a:rPr>
              <a:t>países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89" name="Conector de Seta Reta 88"/>
          <p:cNvCxnSpPr>
            <a:stCxn id="86" idx="3"/>
            <a:endCxn id="88" idx="1"/>
          </p:cNvCxnSpPr>
          <p:nvPr/>
        </p:nvCxnSpPr>
        <p:spPr>
          <a:xfrm>
            <a:off x="8081960" y="3122674"/>
            <a:ext cx="61912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9152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luxograma: Decisão 23"/>
          <p:cNvSpPr/>
          <p:nvPr/>
        </p:nvSpPr>
        <p:spPr>
          <a:xfrm>
            <a:off x="7330277" y="5073827"/>
            <a:ext cx="914400" cy="612648"/>
          </a:xfrm>
          <a:prstGeom prst="flowChartDecision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</a:t>
            </a:r>
          </a:p>
        </p:txBody>
      </p:sp>
      <p:sp>
        <p:nvSpPr>
          <p:cNvPr id="23" name="Fluxograma: Decisão 22"/>
          <p:cNvSpPr/>
          <p:nvPr/>
        </p:nvSpPr>
        <p:spPr>
          <a:xfrm>
            <a:off x="7332461" y="4967528"/>
            <a:ext cx="914400" cy="612648"/>
          </a:xfrm>
          <a:prstGeom prst="flowChartDecision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- </a:t>
            </a:r>
            <a:r>
              <a:rPr lang="en-US" dirty="0" err="1"/>
              <a:t>Proposta</a:t>
            </a:r>
            <a:endParaRPr lang="en-US" dirty="0"/>
          </a:p>
        </p:txBody>
      </p:sp>
      <p:sp>
        <p:nvSpPr>
          <p:cNvPr id="70" name="Fluxograma: Conector 69"/>
          <p:cNvSpPr/>
          <p:nvPr/>
        </p:nvSpPr>
        <p:spPr>
          <a:xfrm>
            <a:off x="1204912" y="1850358"/>
            <a:ext cx="457200" cy="457200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Fluxograma: Processo 70"/>
          <p:cNvSpPr/>
          <p:nvPr/>
        </p:nvSpPr>
        <p:spPr>
          <a:xfrm>
            <a:off x="2752725" y="2816352"/>
            <a:ext cx="1419225" cy="612648"/>
          </a:xfrm>
          <a:prstGeom prst="flowChartProcess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Assimilação</a:t>
            </a:r>
            <a:r>
              <a:rPr lang="en-US" dirty="0"/>
              <a:t> Colonial</a:t>
            </a:r>
          </a:p>
        </p:txBody>
      </p:sp>
      <p:sp>
        <p:nvSpPr>
          <p:cNvPr id="72" name="Fluxograma: Processo 71"/>
          <p:cNvSpPr/>
          <p:nvPr/>
        </p:nvSpPr>
        <p:spPr>
          <a:xfrm>
            <a:off x="4791073" y="2816352"/>
            <a:ext cx="1257301" cy="612648"/>
          </a:xfrm>
          <a:prstGeom prst="flowChartProcess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Revolta</a:t>
            </a:r>
            <a:r>
              <a:rPr lang="en-US" dirty="0"/>
              <a:t> Colonial</a:t>
            </a:r>
          </a:p>
        </p:txBody>
      </p:sp>
      <p:sp>
        <p:nvSpPr>
          <p:cNvPr id="73" name="Fluxograma: Processo 72"/>
          <p:cNvSpPr/>
          <p:nvPr/>
        </p:nvSpPr>
        <p:spPr>
          <a:xfrm>
            <a:off x="8877694" y="4873802"/>
            <a:ext cx="1371601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Competição</a:t>
            </a:r>
            <a:r>
              <a:rPr lang="en-US" dirty="0"/>
              <a:t> </a:t>
            </a:r>
            <a:r>
              <a:rPr lang="en-US" dirty="0" err="1"/>
              <a:t>Imperialista</a:t>
            </a:r>
            <a:endParaRPr lang="en-US" dirty="0"/>
          </a:p>
        </p:txBody>
      </p:sp>
      <p:cxnSp>
        <p:nvCxnSpPr>
          <p:cNvPr id="74" name="Conector de Seta Reta 73"/>
          <p:cNvCxnSpPr>
            <a:cxnSpLocks/>
            <a:endCxn id="71" idx="1"/>
          </p:cNvCxnSpPr>
          <p:nvPr/>
        </p:nvCxnSpPr>
        <p:spPr>
          <a:xfrm>
            <a:off x="2105025" y="3122676"/>
            <a:ext cx="6477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Conector de Seta Reta 74"/>
          <p:cNvCxnSpPr>
            <a:stCxn id="71" idx="3"/>
            <a:endCxn id="72" idx="1"/>
          </p:cNvCxnSpPr>
          <p:nvPr/>
        </p:nvCxnSpPr>
        <p:spPr>
          <a:xfrm>
            <a:off x="4171950" y="3122676"/>
            <a:ext cx="61912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Conector de Seta Reta 75"/>
          <p:cNvCxnSpPr>
            <a:cxnSpLocks/>
            <a:stCxn id="72" idx="3"/>
            <a:endCxn id="86" idx="1"/>
          </p:cNvCxnSpPr>
          <p:nvPr/>
        </p:nvCxnSpPr>
        <p:spPr>
          <a:xfrm flipV="1">
            <a:off x="6048374" y="3122674"/>
            <a:ext cx="619123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Fluxograma: Terminação 76"/>
          <p:cNvSpPr/>
          <p:nvPr/>
        </p:nvSpPr>
        <p:spPr>
          <a:xfrm>
            <a:off x="5900735" y="5029250"/>
            <a:ext cx="914400" cy="301752"/>
          </a:xfrm>
          <a:prstGeom prst="flowChartTermina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Fim</a:t>
            </a:r>
            <a:endParaRPr lang="en-US" dirty="0"/>
          </a:p>
        </p:txBody>
      </p:sp>
      <p:cxnSp>
        <p:nvCxnSpPr>
          <p:cNvPr id="78" name="Conector de Seta Reta 77"/>
          <p:cNvCxnSpPr>
            <a:cxnSpLocks/>
            <a:stCxn id="73" idx="1"/>
            <a:endCxn id="80" idx="3"/>
          </p:cNvCxnSpPr>
          <p:nvPr/>
        </p:nvCxnSpPr>
        <p:spPr>
          <a:xfrm flipH="1">
            <a:off x="8225627" y="5180126"/>
            <a:ext cx="6520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Fluxograma: Processo 78"/>
          <p:cNvSpPr/>
          <p:nvPr/>
        </p:nvSpPr>
        <p:spPr>
          <a:xfrm>
            <a:off x="733424" y="2816352"/>
            <a:ext cx="1400177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Inicialização</a:t>
            </a:r>
            <a:endParaRPr lang="en-US" dirty="0"/>
          </a:p>
        </p:txBody>
      </p:sp>
      <p:sp>
        <p:nvSpPr>
          <p:cNvPr id="80" name="Fluxograma: Decisão 79"/>
          <p:cNvSpPr/>
          <p:nvPr/>
        </p:nvSpPr>
        <p:spPr>
          <a:xfrm>
            <a:off x="7311227" y="4873802"/>
            <a:ext cx="914400" cy="612648"/>
          </a:xfrm>
          <a:prstGeom prst="flowChartDecision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CP</a:t>
            </a:r>
          </a:p>
        </p:txBody>
      </p:sp>
      <p:cxnSp>
        <p:nvCxnSpPr>
          <p:cNvPr id="81" name="Conector: Angulado 80"/>
          <p:cNvCxnSpPr>
            <a:cxnSpLocks/>
            <a:stCxn id="80" idx="0"/>
            <a:endCxn id="71" idx="2"/>
          </p:cNvCxnSpPr>
          <p:nvPr/>
        </p:nvCxnSpPr>
        <p:spPr>
          <a:xfrm rot="16200000" flipV="1">
            <a:off x="4892982" y="1998356"/>
            <a:ext cx="1444802" cy="4306089"/>
          </a:xfrm>
          <a:prstGeom prst="bentConnector3">
            <a:avLst>
              <a:gd name="adj1" fmla="val 50000"/>
            </a:avLst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Conector de Seta Reta 81"/>
          <p:cNvCxnSpPr>
            <a:cxnSpLocks/>
            <a:stCxn id="80" idx="1"/>
            <a:endCxn id="77" idx="3"/>
          </p:cNvCxnSpPr>
          <p:nvPr/>
        </p:nvCxnSpPr>
        <p:spPr>
          <a:xfrm flipH="1">
            <a:off x="6815135" y="5180126"/>
            <a:ext cx="4960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 de Seta Reta 82"/>
          <p:cNvCxnSpPr>
            <a:cxnSpLocks/>
            <a:stCxn id="70" idx="4"/>
            <a:endCxn id="79" idx="0"/>
          </p:cNvCxnSpPr>
          <p:nvPr/>
        </p:nvCxnSpPr>
        <p:spPr>
          <a:xfrm>
            <a:off x="1433512" y="2307558"/>
            <a:ext cx="1" cy="5087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Fluxograma: Processo 83"/>
          <p:cNvSpPr/>
          <p:nvPr/>
        </p:nvSpPr>
        <p:spPr>
          <a:xfrm>
            <a:off x="8877693" y="3822084"/>
            <a:ext cx="1371602" cy="612648"/>
          </a:xfrm>
          <a:prstGeom prst="flowChartProcess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União</a:t>
            </a:r>
            <a:r>
              <a:rPr lang="en-US" dirty="0"/>
              <a:t> Imperial</a:t>
            </a:r>
          </a:p>
        </p:txBody>
      </p:sp>
      <p:cxnSp>
        <p:nvCxnSpPr>
          <p:cNvPr id="85" name="Conector de Seta Reta 84"/>
          <p:cNvCxnSpPr>
            <a:stCxn id="84" idx="2"/>
            <a:endCxn id="73" idx="0"/>
          </p:cNvCxnSpPr>
          <p:nvPr/>
        </p:nvCxnSpPr>
        <p:spPr>
          <a:xfrm>
            <a:off x="9563494" y="4434732"/>
            <a:ext cx="1" cy="439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Fluxograma: Processo 85"/>
          <p:cNvSpPr/>
          <p:nvPr/>
        </p:nvSpPr>
        <p:spPr>
          <a:xfrm>
            <a:off x="6667497" y="2816350"/>
            <a:ext cx="1414463" cy="61264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Possessão</a:t>
            </a:r>
            <a:r>
              <a:rPr lang="en-US" dirty="0"/>
              <a:t> Imperial</a:t>
            </a:r>
          </a:p>
        </p:txBody>
      </p:sp>
      <p:sp>
        <p:nvSpPr>
          <p:cNvPr id="88" name="Fluxograma: Processo Predefinido 87"/>
          <p:cNvSpPr/>
          <p:nvPr/>
        </p:nvSpPr>
        <p:spPr>
          <a:xfrm>
            <a:off x="9392044" y="1917794"/>
            <a:ext cx="1714501" cy="612648"/>
          </a:xfrm>
          <a:prstGeom prst="flowChartPredefined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Avaliação</a:t>
            </a:r>
            <a:r>
              <a:rPr lang="en-US" dirty="0">
                <a:solidFill>
                  <a:schemeClr val="accent5">
                    <a:lumMod val="50000"/>
                  </a:schemeClr>
                </a:solidFill>
              </a:rPr>
              <a:t> dos </a:t>
            </a:r>
            <a:r>
              <a:rPr lang="en-US" dirty="0" err="1">
                <a:solidFill>
                  <a:schemeClr val="accent5">
                    <a:lumMod val="50000"/>
                  </a:schemeClr>
                </a:solidFill>
              </a:rPr>
              <a:t>países</a:t>
            </a:r>
            <a:endParaRPr lang="en-US" dirty="0">
              <a:solidFill>
                <a:schemeClr val="accent5">
                  <a:lumMod val="50000"/>
                </a:schemeClr>
              </a:solidFill>
            </a:endParaRPr>
          </a:p>
        </p:txBody>
      </p:sp>
      <p:cxnSp>
        <p:nvCxnSpPr>
          <p:cNvPr id="6" name="Conector: Curvo 5"/>
          <p:cNvCxnSpPr>
            <a:stCxn id="86" idx="3"/>
            <a:endCxn id="88" idx="1"/>
          </p:cNvCxnSpPr>
          <p:nvPr/>
        </p:nvCxnSpPr>
        <p:spPr>
          <a:xfrm flipV="1">
            <a:off x="8081960" y="2224118"/>
            <a:ext cx="1310084" cy="898556"/>
          </a:xfrm>
          <a:prstGeom prst="curvedConnector3">
            <a:avLst/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ector: Curvo 7"/>
          <p:cNvCxnSpPr>
            <a:stCxn id="88" idx="3"/>
            <a:endCxn id="84" idx="0"/>
          </p:cNvCxnSpPr>
          <p:nvPr/>
        </p:nvCxnSpPr>
        <p:spPr>
          <a:xfrm flipH="1">
            <a:off x="9563494" y="2224118"/>
            <a:ext cx="1543051" cy="1597966"/>
          </a:xfrm>
          <a:prstGeom prst="curvedConnector4">
            <a:avLst>
              <a:gd name="adj1" fmla="val -14815"/>
              <a:gd name="adj2" fmla="val 59585"/>
            </a:avLst>
          </a:prstGeom>
          <a:ln w="1270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75539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– </a:t>
            </a:r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endParaRPr lang="en-US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126" y="2000050"/>
            <a:ext cx="2857899" cy="285789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901" y="2000050"/>
            <a:ext cx="2857899" cy="2857899"/>
          </a:xfrm>
          <a:prstGeom prst="rect">
            <a:avLst/>
          </a:prstGeom>
        </p:spPr>
      </p:pic>
      <p:sp>
        <p:nvSpPr>
          <p:cNvPr id="9" name="Retângulo 8"/>
          <p:cNvSpPr/>
          <p:nvPr/>
        </p:nvSpPr>
        <p:spPr>
          <a:xfrm>
            <a:off x="8495900" y="2000050"/>
            <a:ext cx="2857899" cy="9144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tângulo 9"/>
          <p:cNvSpPr/>
          <p:nvPr/>
        </p:nvSpPr>
        <p:spPr>
          <a:xfrm>
            <a:off x="8495899" y="3933823"/>
            <a:ext cx="2857899" cy="91440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00050"/>
            <a:ext cx="2857899" cy="2857899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1885473" y="5000625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Linear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5513148" y="5000625"/>
            <a:ext cx="11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 </a:t>
            </a:r>
            <a:r>
              <a:rPr lang="en-US" dirty="0" err="1"/>
              <a:t>ruído</a:t>
            </a:r>
            <a:endParaRPr lang="en-US" dirty="0"/>
          </a:p>
          <a:p>
            <a:pPr algn="ctr"/>
            <a:r>
              <a:rPr lang="en-US" dirty="0"/>
              <a:t>(alto)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8987732" y="5000625"/>
            <a:ext cx="18742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Problema</a:t>
            </a:r>
            <a:r>
              <a:rPr lang="en-US" dirty="0"/>
              <a:t> da </a:t>
            </a:r>
          </a:p>
          <a:p>
            <a:pPr algn="ctr"/>
            <a:r>
              <a:rPr lang="en-US" dirty="0" err="1"/>
              <a:t>Dimensionalidade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8745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– </a:t>
            </a:r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5901" y="2000049"/>
            <a:ext cx="2857899" cy="2857899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050" y="2000050"/>
            <a:ext cx="2857899" cy="285789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2000048"/>
            <a:ext cx="2857899" cy="2857899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1684296" y="4972050"/>
            <a:ext cx="11657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Com </a:t>
            </a:r>
            <a:r>
              <a:rPr lang="en-US" dirty="0" err="1"/>
              <a:t>ruído</a:t>
            </a:r>
            <a:endParaRPr lang="en-US" dirty="0"/>
          </a:p>
          <a:p>
            <a:pPr algn="ctr"/>
            <a:r>
              <a:rPr lang="en-US" dirty="0"/>
              <a:t>(</a:t>
            </a:r>
            <a:r>
              <a:rPr lang="en-US" dirty="0" err="1"/>
              <a:t>baixo</a:t>
            </a:r>
            <a:r>
              <a:rPr lang="en-US" dirty="0"/>
              <a:t>)</a:t>
            </a:r>
          </a:p>
        </p:txBody>
      </p:sp>
      <p:sp>
        <p:nvSpPr>
          <p:cNvPr id="12" name="CaixaDeTexto 11"/>
          <p:cNvSpPr txBox="1"/>
          <p:nvPr/>
        </p:nvSpPr>
        <p:spPr>
          <a:xfrm>
            <a:off x="5147991" y="4972050"/>
            <a:ext cx="1823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Refinado</a:t>
            </a:r>
            <a:endParaRPr lang="en-US" dirty="0"/>
          </a:p>
          <a:p>
            <a:pPr algn="ctr"/>
            <a:r>
              <a:rPr lang="en-US" dirty="0"/>
              <a:t>(10%)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8680986" y="4972050"/>
            <a:ext cx="2487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Visão</a:t>
            </a:r>
            <a:r>
              <a:rPr lang="en-US" dirty="0"/>
              <a:t> </a:t>
            </a:r>
            <a:r>
              <a:rPr lang="en-US" dirty="0" err="1"/>
              <a:t>Distorcida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0628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30512" y="4113383"/>
            <a:ext cx="2277188" cy="2233564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375" y="3646943"/>
            <a:ext cx="1639406" cy="16000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72497" y="563545"/>
            <a:ext cx="2325678" cy="228112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- </a:t>
            </a:r>
            <a:r>
              <a:rPr lang="en-US" dirty="0" err="1"/>
              <a:t>Convolução</a:t>
            </a:r>
            <a:r>
              <a:rPr lang="en-US" dirty="0"/>
              <a:t> de Imagens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" y="2030666"/>
            <a:ext cx="2311400" cy="2796667"/>
          </a:xfrm>
          <a:prstGeom prst="rect">
            <a:avLst/>
          </a:prstGeom>
        </p:spPr>
      </p:pic>
      <p:cxnSp>
        <p:nvCxnSpPr>
          <p:cNvPr id="14" name="Conector: Curvo 13"/>
          <p:cNvCxnSpPr>
            <a:cxnSpLocks/>
            <a:stCxn id="7" idx="3"/>
          </p:cNvCxnSpPr>
          <p:nvPr/>
        </p:nvCxnSpPr>
        <p:spPr>
          <a:xfrm flipV="1">
            <a:off x="3149600" y="2377281"/>
            <a:ext cx="1857724" cy="1051719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: Curvo 15"/>
          <p:cNvCxnSpPr>
            <a:cxnSpLocks/>
            <a:stCxn id="7" idx="3"/>
            <a:endCxn id="13" idx="1"/>
          </p:cNvCxnSpPr>
          <p:nvPr/>
        </p:nvCxnSpPr>
        <p:spPr>
          <a:xfrm>
            <a:off x="3149600" y="3429000"/>
            <a:ext cx="1848775" cy="1017943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: Curvo 17"/>
          <p:cNvCxnSpPr>
            <a:cxnSpLocks/>
            <a:stCxn id="10" idx="3"/>
            <a:endCxn id="4" idx="1"/>
          </p:cNvCxnSpPr>
          <p:nvPr/>
        </p:nvCxnSpPr>
        <p:spPr>
          <a:xfrm flipV="1">
            <a:off x="6614773" y="1704108"/>
            <a:ext cx="1857724" cy="666131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: Curvo 19"/>
          <p:cNvCxnSpPr>
            <a:cxnSpLocks/>
            <a:stCxn id="13" idx="3"/>
            <a:endCxn id="3" idx="1"/>
          </p:cNvCxnSpPr>
          <p:nvPr/>
        </p:nvCxnSpPr>
        <p:spPr>
          <a:xfrm>
            <a:off x="6637781" y="4446943"/>
            <a:ext cx="1892731" cy="783222"/>
          </a:xfrm>
          <a:prstGeom prst="curvedConnector3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m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83523" y="1570239"/>
            <a:ext cx="1631250" cy="1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8162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br>
              <a:rPr lang="en-US" dirty="0"/>
            </a:br>
            <a:r>
              <a:rPr lang="en-US" sz="3600" dirty="0" err="1"/>
              <a:t>Convolução</a:t>
            </a:r>
            <a:r>
              <a:rPr lang="en-US" sz="3600" dirty="0"/>
              <a:t> versus </a:t>
            </a:r>
            <a:r>
              <a:rPr lang="en-US" sz="3600" dirty="0" err="1"/>
              <a:t>Ponderação</a:t>
            </a:r>
            <a:endParaRPr lang="en-US" sz="3600" dirty="0"/>
          </a:p>
        </p:txBody>
      </p:sp>
      <p:graphicFrame>
        <p:nvGraphicFramePr>
          <p:cNvPr id="22" name="Gráfico 21"/>
          <p:cNvGraphicFramePr/>
          <p:nvPr>
            <p:extLst>
              <p:ext uri="{D42A27DB-BD31-4B8C-83A1-F6EECF244321}">
                <p14:modId xmlns:p14="http://schemas.microsoft.com/office/powerpoint/2010/main" val="799480307"/>
              </p:ext>
            </p:extLst>
          </p:nvPr>
        </p:nvGraphicFramePr>
        <p:xfrm>
          <a:off x="6024563" y="1520296"/>
          <a:ext cx="5505450" cy="38904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" name="Imagem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2310518"/>
            <a:ext cx="4502130" cy="2652887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003426" y="1844146"/>
            <a:ext cx="246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Previsão</a:t>
            </a:r>
            <a:r>
              <a:rPr lang="en-US" dirty="0"/>
              <a:t> com </a:t>
            </a:r>
            <a:r>
              <a:rPr lang="en-US" dirty="0" err="1"/>
              <a:t>matriz</a:t>
            </a:r>
            <a:r>
              <a:rPr lang="en-US" dirty="0"/>
              <a:t> 9x9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2942304" y="3452295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Real</a:t>
            </a:r>
          </a:p>
        </p:txBody>
      </p:sp>
    </p:spTree>
    <p:extLst>
      <p:ext uri="{BB962C8B-B14F-4D97-AF65-F5344CB8AC3E}">
        <p14:creationId xmlns:p14="http://schemas.microsoft.com/office/powerpoint/2010/main" val="24897284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/>
          <a:srcRect t="8626" r="15213" b="465"/>
          <a:stretch/>
        </p:blipFill>
        <p:spPr>
          <a:xfrm>
            <a:off x="4818888" y="-479"/>
            <a:ext cx="7373112" cy="6857989"/>
          </a:xfrm>
          <a:prstGeom prst="rect">
            <a:avLst/>
          </a:prstGeom>
        </p:spPr>
      </p:pic>
      <p:sp>
        <p:nvSpPr>
          <p:cNvPr id="15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4671" y="2600325"/>
            <a:ext cx="4948429" cy="2651200"/>
          </a:xfrm>
        </p:spPr>
        <p:txBody>
          <a:bodyPr anchor="t">
            <a:normAutofit/>
          </a:bodyPr>
          <a:lstStyle/>
          <a:p>
            <a:r>
              <a:rPr lang="en-US" sz="5400"/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31994662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48" y="2060083"/>
            <a:ext cx="2867425" cy="287695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0825" y="1516063"/>
            <a:ext cx="885949" cy="144800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425" y="1516064"/>
            <a:ext cx="1448002" cy="144800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88" y="3085999"/>
            <a:ext cx="876422" cy="144800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426" y="3086000"/>
            <a:ext cx="1448002" cy="144800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5588" y="4676975"/>
            <a:ext cx="876422" cy="144800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426" y="4686502"/>
            <a:ext cx="1448002" cy="1448002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5243" y="2060083"/>
            <a:ext cx="2894616" cy="2894616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6548" y="2060083"/>
            <a:ext cx="2867425" cy="287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2002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-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endParaRPr lang="en-US" dirty="0"/>
          </a:p>
        </p:txBody>
      </p:sp>
      <p:grpSp>
        <p:nvGrpSpPr>
          <p:cNvPr id="40" name="Agrupar 39"/>
          <p:cNvGrpSpPr/>
          <p:nvPr/>
        </p:nvGrpSpPr>
        <p:grpSpPr>
          <a:xfrm>
            <a:off x="497675" y="1771648"/>
            <a:ext cx="10277669" cy="690256"/>
            <a:chOff x="469100" y="2971798"/>
            <a:chExt cx="10277669" cy="690256"/>
          </a:xfrm>
        </p:grpSpPr>
        <p:sp>
          <p:nvSpPr>
            <p:cNvPr id="11" name="Retângulo 10"/>
            <p:cNvSpPr/>
            <p:nvPr/>
          </p:nvSpPr>
          <p:spPr>
            <a:xfrm>
              <a:off x="469100" y="2971798"/>
              <a:ext cx="684623" cy="69025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Fator0</a:t>
              </a:r>
            </a:p>
          </p:txBody>
        </p:sp>
        <p:sp>
          <p:nvSpPr>
            <p:cNvPr id="14" name="Retângulo 13"/>
            <p:cNvSpPr/>
            <p:nvPr/>
          </p:nvSpPr>
          <p:spPr>
            <a:xfrm>
              <a:off x="1210774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M00 0</a:t>
              </a:r>
            </a:p>
          </p:txBody>
        </p:sp>
        <p:sp>
          <p:nvSpPr>
            <p:cNvPr id="15" name="Retângulo 14"/>
            <p:cNvSpPr/>
            <p:nvPr/>
          </p:nvSpPr>
          <p:spPr>
            <a:xfrm>
              <a:off x="1952449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M01 0</a:t>
              </a:r>
            </a:p>
          </p:txBody>
        </p:sp>
        <p:sp>
          <p:nvSpPr>
            <p:cNvPr id="16" name="Retângulo 15"/>
            <p:cNvSpPr/>
            <p:nvPr/>
          </p:nvSpPr>
          <p:spPr>
            <a:xfrm>
              <a:off x="3275340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0</a:t>
              </a:r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4602988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Mnn</a:t>
              </a:r>
              <a:r>
                <a:rPr lang="en-US" dirty="0"/>
                <a:t> 0</a:t>
              </a:r>
            </a:p>
          </p:txBody>
        </p:sp>
        <p:sp>
          <p:nvSpPr>
            <p:cNvPr id="18" name="Retângulo 17"/>
            <p:cNvSpPr/>
            <p:nvPr/>
          </p:nvSpPr>
          <p:spPr>
            <a:xfrm flipH="1">
              <a:off x="2694123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Retângulo 18"/>
            <p:cNvSpPr/>
            <p:nvPr/>
          </p:nvSpPr>
          <p:spPr>
            <a:xfrm flipH="1">
              <a:off x="2887862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Retângulo 19"/>
            <p:cNvSpPr/>
            <p:nvPr/>
          </p:nvSpPr>
          <p:spPr>
            <a:xfrm flipH="1">
              <a:off x="3081601" y="3248019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tângulo 20"/>
            <p:cNvSpPr/>
            <p:nvPr/>
          </p:nvSpPr>
          <p:spPr>
            <a:xfrm flipH="1">
              <a:off x="4019393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2" name="Retângulo 21"/>
            <p:cNvSpPr/>
            <p:nvPr/>
          </p:nvSpPr>
          <p:spPr>
            <a:xfrm flipH="1">
              <a:off x="4213132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tângulo 22"/>
            <p:cNvSpPr/>
            <p:nvPr/>
          </p:nvSpPr>
          <p:spPr>
            <a:xfrm flipH="1">
              <a:off x="4406871" y="3248019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4" name="Retângulo 23"/>
            <p:cNvSpPr/>
            <p:nvPr/>
          </p:nvSpPr>
          <p:spPr>
            <a:xfrm>
              <a:off x="5347040" y="2971798"/>
              <a:ext cx="684623" cy="690256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Fator1</a:t>
              </a:r>
            </a:p>
          </p:txBody>
        </p:sp>
        <p:sp>
          <p:nvSpPr>
            <p:cNvPr id="25" name="Retângulo 24"/>
            <p:cNvSpPr/>
            <p:nvPr/>
          </p:nvSpPr>
          <p:spPr>
            <a:xfrm>
              <a:off x="6088714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M00 1</a:t>
              </a:r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6830389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M01 1</a:t>
              </a:r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8153280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1</a:t>
              </a:r>
            </a:p>
          </p:txBody>
        </p:sp>
        <p:sp>
          <p:nvSpPr>
            <p:cNvPr id="28" name="Retângulo 27"/>
            <p:cNvSpPr/>
            <p:nvPr/>
          </p:nvSpPr>
          <p:spPr>
            <a:xfrm>
              <a:off x="9480927" y="2971798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Mnn</a:t>
              </a:r>
              <a:r>
                <a:rPr lang="en-US" dirty="0"/>
                <a:t> 1</a:t>
              </a:r>
            </a:p>
          </p:txBody>
        </p:sp>
        <p:sp>
          <p:nvSpPr>
            <p:cNvPr id="29" name="Retângulo 28"/>
            <p:cNvSpPr/>
            <p:nvPr/>
          </p:nvSpPr>
          <p:spPr>
            <a:xfrm flipH="1">
              <a:off x="7572063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Retângulo 29"/>
            <p:cNvSpPr/>
            <p:nvPr/>
          </p:nvSpPr>
          <p:spPr>
            <a:xfrm flipH="1">
              <a:off x="7765802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1" name="Retângulo 30"/>
            <p:cNvSpPr/>
            <p:nvPr/>
          </p:nvSpPr>
          <p:spPr>
            <a:xfrm flipH="1">
              <a:off x="7959541" y="3248019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tângulo 31"/>
            <p:cNvSpPr/>
            <p:nvPr/>
          </p:nvSpPr>
          <p:spPr>
            <a:xfrm flipH="1">
              <a:off x="8897332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tângulo 32"/>
            <p:cNvSpPr/>
            <p:nvPr/>
          </p:nvSpPr>
          <p:spPr>
            <a:xfrm flipH="1">
              <a:off x="9091072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tângulo 33"/>
            <p:cNvSpPr/>
            <p:nvPr/>
          </p:nvSpPr>
          <p:spPr>
            <a:xfrm flipH="1">
              <a:off x="9284811" y="3248019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tângulo 36"/>
            <p:cNvSpPr/>
            <p:nvPr/>
          </p:nvSpPr>
          <p:spPr>
            <a:xfrm flipH="1">
              <a:off x="10222603" y="3248021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tângulo 37"/>
            <p:cNvSpPr/>
            <p:nvPr/>
          </p:nvSpPr>
          <p:spPr>
            <a:xfrm flipH="1">
              <a:off x="10416343" y="3248021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tângulo 38"/>
            <p:cNvSpPr/>
            <p:nvPr/>
          </p:nvSpPr>
          <p:spPr>
            <a:xfrm flipH="1">
              <a:off x="10610082" y="324802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1" name="Retângulo 40"/>
          <p:cNvSpPr/>
          <p:nvPr/>
        </p:nvSpPr>
        <p:spPr>
          <a:xfrm>
            <a:off x="522735" y="3140302"/>
            <a:ext cx="684623" cy="69025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Fator0</a:t>
            </a:r>
          </a:p>
        </p:txBody>
      </p:sp>
      <p:sp>
        <p:nvSpPr>
          <p:cNvPr id="42" name="Retângulo 41"/>
          <p:cNvSpPr/>
          <p:nvPr/>
        </p:nvSpPr>
        <p:spPr>
          <a:xfrm>
            <a:off x="3811879" y="3127258"/>
            <a:ext cx="684623" cy="69025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Fator1</a:t>
            </a:r>
          </a:p>
        </p:txBody>
      </p:sp>
      <p:sp>
        <p:nvSpPr>
          <p:cNvPr id="43" name="Retângulo 42"/>
          <p:cNvSpPr/>
          <p:nvPr/>
        </p:nvSpPr>
        <p:spPr>
          <a:xfrm>
            <a:off x="8047578" y="3140302"/>
            <a:ext cx="684623" cy="69025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Fator</a:t>
            </a:r>
            <a:r>
              <a:rPr lang="en-US" dirty="0"/>
              <a:t> p</a:t>
            </a:r>
          </a:p>
        </p:txBody>
      </p:sp>
      <p:grpSp>
        <p:nvGrpSpPr>
          <p:cNvPr id="145" name="Agrupar 144"/>
          <p:cNvGrpSpPr/>
          <p:nvPr/>
        </p:nvGrpSpPr>
        <p:grpSpPr>
          <a:xfrm rot="16200000">
            <a:off x="7330830" y="3161507"/>
            <a:ext cx="136687" cy="615350"/>
            <a:chOff x="779378" y="4873613"/>
            <a:chExt cx="136687" cy="615350"/>
          </a:xfrm>
        </p:grpSpPr>
        <p:sp>
          <p:nvSpPr>
            <p:cNvPr id="44" name="Retângulo 43"/>
            <p:cNvSpPr/>
            <p:nvPr/>
          </p:nvSpPr>
          <p:spPr>
            <a:xfrm>
              <a:off x="779378" y="4873613"/>
              <a:ext cx="136687" cy="13781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5" name="Retângulo 44"/>
            <p:cNvSpPr/>
            <p:nvPr/>
          </p:nvSpPr>
          <p:spPr>
            <a:xfrm>
              <a:off x="779378" y="5112382"/>
              <a:ext cx="136687" cy="13781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Retângulo 45"/>
            <p:cNvSpPr/>
            <p:nvPr/>
          </p:nvSpPr>
          <p:spPr>
            <a:xfrm>
              <a:off x="779378" y="5351151"/>
              <a:ext cx="136687" cy="137812"/>
            </a:xfrm>
            <a:prstGeom prst="rect">
              <a:avLst/>
            </a:prstGeom>
            <a:solidFill>
              <a:schemeClr val="accent6">
                <a:lumMod val="75000"/>
              </a:schemeClr>
            </a:solidFill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3" name="Agrupar 152"/>
          <p:cNvGrpSpPr/>
          <p:nvPr/>
        </p:nvGrpSpPr>
        <p:grpSpPr>
          <a:xfrm>
            <a:off x="522732" y="4110280"/>
            <a:ext cx="2988750" cy="2006913"/>
            <a:chOff x="522732" y="3761030"/>
            <a:chExt cx="2988750" cy="2006913"/>
          </a:xfrm>
        </p:grpSpPr>
        <p:sp>
          <p:nvSpPr>
            <p:cNvPr id="103" name="Retângulo 102"/>
            <p:cNvSpPr/>
            <p:nvPr/>
          </p:nvSpPr>
          <p:spPr>
            <a:xfrm>
              <a:off x="522735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M00 0</a:t>
              </a:r>
            </a:p>
          </p:txBody>
        </p:sp>
        <p:sp>
          <p:nvSpPr>
            <p:cNvPr id="104" name="Retângulo 103"/>
            <p:cNvSpPr/>
            <p:nvPr/>
          </p:nvSpPr>
          <p:spPr>
            <a:xfrm>
              <a:off x="1306803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M01 0</a:t>
              </a:r>
            </a:p>
          </p:txBody>
        </p:sp>
        <p:sp>
          <p:nvSpPr>
            <p:cNvPr id="105" name="Retângulo 104"/>
            <p:cNvSpPr/>
            <p:nvPr/>
          </p:nvSpPr>
          <p:spPr>
            <a:xfrm>
              <a:off x="2809125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0</a:t>
              </a:r>
            </a:p>
          </p:txBody>
        </p:sp>
        <p:sp>
          <p:nvSpPr>
            <p:cNvPr id="106" name="Retângulo 105"/>
            <p:cNvSpPr/>
            <p:nvPr/>
          </p:nvSpPr>
          <p:spPr>
            <a:xfrm>
              <a:off x="2826859" y="5071023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Mnn</a:t>
              </a:r>
              <a:r>
                <a:rPr lang="en-US" dirty="0"/>
                <a:t> 0</a:t>
              </a:r>
            </a:p>
          </p:txBody>
        </p:sp>
        <p:sp>
          <p:nvSpPr>
            <p:cNvPr id="107" name="Retângulo 106"/>
            <p:cNvSpPr/>
            <p:nvPr/>
          </p:nvSpPr>
          <p:spPr>
            <a:xfrm flipH="1">
              <a:off x="2090871" y="4041355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8" name="Retângulo 107"/>
            <p:cNvSpPr/>
            <p:nvPr/>
          </p:nvSpPr>
          <p:spPr>
            <a:xfrm flipH="1">
              <a:off x="2323335" y="4037252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9" name="Retângulo 108"/>
            <p:cNvSpPr/>
            <p:nvPr/>
          </p:nvSpPr>
          <p:spPr>
            <a:xfrm flipH="1">
              <a:off x="2564222" y="4033848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13" name="Agrupar 112"/>
            <p:cNvGrpSpPr/>
            <p:nvPr/>
          </p:nvGrpSpPr>
          <p:grpSpPr>
            <a:xfrm rot="5400000">
              <a:off x="2887286" y="4692248"/>
              <a:ext cx="524166" cy="137813"/>
              <a:chOff x="4047967" y="4831393"/>
              <a:chExt cx="524166" cy="137813"/>
            </a:xfrm>
          </p:grpSpPr>
          <p:sp>
            <p:nvSpPr>
              <p:cNvPr id="119" name="Retângulo 118"/>
              <p:cNvSpPr/>
              <p:nvPr/>
            </p:nvSpPr>
            <p:spPr>
              <a:xfrm flipH="1">
                <a:off x="404796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0" name="Retângulo 119"/>
              <p:cNvSpPr/>
              <p:nvPr/>
            </p:nvSpPr>
            <p:spPr>
              <a:xfrm flipH="1">
                <a:off x="424170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1" name="Retângulo 120"/>
              <p:cNvSpPr/>
              <p:nvPr/>
            </p:nvSpPr>
            <p:spPr>
              <a:xfrm flipH="1">
                <a:off x="4435446" y="4831393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4" name="Retângulo 113"/>
            <p:cNvSpPr/>
            <p:nvPr/>
          </p:nvSpPr>
          <p:spPr>
            <a:xfrm>
              <a:off x="522732" y="5077687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0</a:t>
              </a:r>
            </a:p>
          </p:txBody>
        </p:sp>
        <p:grpSp>
          <p:nvGrpSpPr>
            <p:cNvPr id="115" name="Agrupar 114"/>
            <p:cNvGrpSpPr/>
            <p:nvPr/>
          </p:nvGrpSpPr>
          <p:grpSpPr>
            <a:xfrm rot="5400000">
              <a:off x="602962" y="4695580"/>
              <a:ext cx="524166" cy="137813"/>
              <a:chOff x="4047967" y="4831393"/>
              <a:chExt cx="524166" cy="137813"/>
            </a:xfrm>
          </p:grpSpPr>
          <p:sp>
            <p:nvSpPr>
              <p:cNvPr id="116" name="Retângulo 115"/>
              <p:cNvSpPr/>
              <p:nvPr/>
            </p:nvSpPr>
            <p:spPr>
              <a:xfrm flipH="1">
                <a:off x="404796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7" name="Retângulo 116"/>
              <p:cNvSpPr/>
              <p:nvPr/>
            </p:nvSpPr>
            <p:spPr>
              <a:xfrm flipH="1">
                <a:off x="424170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Retângulo 117"/>
              <p:cNvSpPr/>
              <p:nvPr/>
            </p:nvSpPr>
            <p:spPr>
              <a:xfrm flipH="1">
                <a:off x="4435446" y="4831393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9" name="Retângulo 148"/>
            <p:cNvSpPr/>
            <p:nvPr/>
          </p:nvSpPr>
          <p:spPr>
            <a:xfrm>
              <a:off x="1268900" y="5073025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Mn1 0</a:t>
              </a:r>
            </a:p>
          </p:txBody>
        </p:sp>
        <p:sp>
          <p:nvSpPr>
            <p:cNvPr id="150" name="Retângulo 149"/>
            <p:cNvSpPr/>
            <p:nvPr/>
          </p:nvSpPr>
          <p:spPr>
            <a:xfrm flipH="1">
              <a:off x="2087696" y="5387397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1" name="Retângulo 150"/>
            <p:cNvSpPr/>
            <p:nvPr/>
          </p:nvSpPr>
          <p:spPr>
            <a:xfrm flipH="1">
              <a:off x="2320160" y="5383294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2" name="Retângulo 151"/>
            <p:cNvSpPr/>
            <p:nvPr/>
          </p:nvSpPr>
          <p:spPr>
            <a:xfrm flipH="1">
              <a:off x="2561047" y="537989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54" name="Agrupar 153"/>
          <p:cNvGrpSpPr/>
          <p:nvPr/>
        </p:nvGrpSpPr>
        <p:grpSpPr>
          <a:xfrm>
            <a:off x="3820597" y="4110280"/>
            <a:ext cx="2988750" cy="2006913"/>
            <a:chOff x="522732" y="3761030"/>
            <a:chExt cx="2988750" cy="2006913"/>
          </a:xfrm>
        </p:grpSpPr>
        <p:sp>
          <p:nvSpPr>
            <p:cNvPr id="155" name="Retângulo 154"/>
            <p:cNvSpPr/>
            <p:nvPr/>
          </p:nvSpPr>
          <p:spPr>
            <a:xfrm>
              <a:off x="522735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M00 1</a:t>
              </a:r>
            </a:p>
          </p:txBody>
        </p:sp>
        <p:sp>
          <p:nvSpPr>
            <p:cNvPr id="156" name="Retângulo 155"/>
            <p:cNvSpPr/>
            <p:nvPr/>
          </p:nvSpPr>
          <p:spPr>
            <a:xfrm>
              <a:off x="1306803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M01 1</a:t>
              </a:r>
            </a:p>
          </p:txBody>
        </p:sp>
        <p:sp>
          <p:nvSpPr>
            <p:cNvPr id="157" name="Retângulo 156"/>
            <p:cNvSpPr/>
            <p:nvPr/>
          </p:nvSpPr>
          <p:spPr>
            <a:xfrm>
              <a:off x="2809125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1</a:t>
              </a:r>
            </a:p>
          </p:txBody>
        </p:sp>
        <p:sp>
          <p:nvSpPr>
            <p:cNvPr id="158" name="Retângulo 157"/>
            <p:cNvSpPr/>
            <p:nvPr/>
          </p:nvSpPr>
          <p:spPr>
            <a:xfrm>
              <a:off x="2826859" y="5071023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Mnn</a:t>
              </a:r>
              <a:r>
                <a:rPr lang="en-US" dirty="0"/>
                <a:t> 1</a:t>
              </a:r>
            </a:p>
          </p:txBody>
        </p:sp>
        <p:sp>
          <p:nvSpPr>
            <p:cNvPr id="159" name="Retângulo 158"/>
            <p:cNvSpPr/>
            <p:nvPr/>
          </p:nvSpPr>
          <p:spPr>
            <a:xfrm flipH="1">
              <a:off x="2090871" y="4041355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0" name="Retângulo 159"/>
            <p:cNvSpPr/>
            <p:nvPr/>
          </p:nvSpPr>
          <p:spPr>
            <a:xfrm flipH="1">
              <a:off x="2323335" y="4037252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1" name="Retângulo 160"/>
            <p:cNvSpPr/>
            <p:nvPr/>
          </p:nvSpPr>
          <p:spPr>
            <a:xfrm flipH="1">
              <a:off x="2564222" y="4033848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62" name="Agrupar 161"/>
            <p:cNvGrpSpPr/>
            <p:nvPr/>
          </p:nvGrpSpPr>
          <p:grpSpPr>
            <a:xfrm rot="5400000">
              <a:off x="2887286" y="4692248"/>
              <a:ext cx="524166" cy="137813"/>
              <a:chOff x="4047967" y="4831393"/>
              <a:chExt cx="524166" cy="137813"/>
            </a:xfrm>
          </p:grpSpPr>
          <p:sp>
            <p:nvSpPr>
              <p:cNvPr id="172" name="Retângulo 171"/>
              <p:cNvSpPr/>
              <p:nvPr/>
            </p:nvSpPr>
            <p:spPr>
              <a:xfrm flipH="1">
                <a:off x="404796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3" name="Retângulo 172"/>
              <p:cNvSpPr/>
              <p:nvPr/>
            </p:nvSpPr>
            <p:spPr>
              <a:xfrm flipH="1">
                <a:off x="424170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Retângulo 173"/>
              <p:cNvSpPr/>
              <p:nvPr/>
            </p:nvSpPr>
            <p:spPr>
              <a:xfrm flipH="1">
                <a:off x="4435446" y="4831393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3" name="Retângulo 162"/>
            <p:cNvSpPr/>
            <p:nvPr/>
          </p:nvSpPr>
          <p:spPr>
            <a:xfrm>
              <a:off x="522732" y="5077687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1</a:t>
              </a:r>
            </a:p>
          </p:txBody>
        </p:sp>
        <p:grpSp>
          <p:nvGrpSpPr>
            <p:cNvPr id="164" name="Agrupar 163"/>
            <p:cNvGrpSpPr/>
            <p:nvPr/>
          </p:nvGrpSpPr>
          <p:grpSpPr>
            <a:xfrm rot="5400000">
              <a:off x="602962" y="4695580"/>
              <a:ext cx="524166" cy="137813"/>
              <a:chOff x="4047967" y="4831393"/>
              <a:chExt cx="524166" cy="137813"/>
            </a:xfrm>
          </p:grpSpPr>
          <p:sp>
            <p:nvSpPr>
              <p:cNvPr id="169" name="Retângulo 168"/>
              <p:cNvSpPr/>
              <p:nvPr/>
            </p:nvSpPr>
            <p:spPr>
              <a:xfrm flipH="1">
                <a:off x="404796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Retângulo 169"/>
              <p:cNvSpPr/>
              <p:nvPr/>
            </p:nvSpPr>
            <p:spPr>
              <a:xfrm flipH="1">
                <a:off x="424170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Retângulo 170"/>
              <p:cNvSpPr/>
              <p:nvPr/>
            </p:nvSpPr>
            <p:spPr>
              <a:xfrm flipH="1">
                <a:off x="4435446" y="4831393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65" name="Retângulo 164"/>
            <p:cNvSpPr/>
            <p:nvPr/>
          </p:nvSpPr>
          <p:spPr>
            <a:xfrm>
              <a:off x="1268900" y="5073025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Mn1 1</a:t>
              </a:r>
            </a:p>
          </p:txBody>
        </p:sp>
        <p:sp>
          <p:nvSpPr>
            <p:cNvPr id="166" name="Retângulo 165"/>
            <p:cNvSpPr/>
            <p:nvPr/>
          </p:nvSpPr>
          <p:spPr>
            <a:xfrm flipH="1">
              <a:off x="2087696" y="5387397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7" name="Retângulo 166"/>
            <p:cNvSpPr/>
            <p:nvPr/>
          </p:nvSpPr>
          <p:spPr>
            <a:xfrm flipH="1">
              <a:off x="2320160" y="5383294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8" name="Retângulo 167"/>
            <p:cNvSpPr/>
            <p:nvPr/>
          </p:nvSpPr>
          <p:spPr>
            <a:xfrm flipH="1">
              <a:off x="2561047" y="537989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75" name="Agrupar 174"/>
          <p:cNvGrpSpPr/>
          <p:nvPr/>
        </p:nvGrpSpPr>
        <p:grpSpPr>
          <a:xfrm>
            <a:off x="8047579" y="4045268"/>
            <a:ext cx="2988750" cy="2006913"/>
            <a:chOff x="522732" y="3761030"/>
            <a:chExt cx="2988750" cy="2006913"/>
          </a:xfrm>
        </p:grpSpPr>
        <p:sp>
          <p:nvSpPr>
            <p:cNvPr id="176" name="Retângulo 175"/>
            <p:cNvSpPr/>
            <p:nvPr/>
          </p:nvSpPr>
          <p:spPr>
            <a:xfrm>
              <a:off x="522735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M00 p</a:t>
              </a:r>
            </a:p>
          </p:txBody>
        </p:sp>
        <p:sp>
          <p:nvSpPr>
            <p:cNvPr id="177" name="Retângulo 176"/>
            <p:cNvSpPr/>
            <p:nvPr/>
          </p:nvSpPr>
          <p:spPr>
            <a:xfrm>
              <a:off x="1306803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M01 p</a:t>
              </a:r>
            </a:p>
          </p:txBody>
        </p:sp>
        <p:sp>
          <p:nvSpPr>
            <p:cNvPr id="178" name="Retângulo 177"/>
            <p:cNvSpPr/>
            <p:nvPr/>
          </p:nvSpPr>
          <p:spPr>
            <a:xfrm>
              <a:off x="2809125" y="3761030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p</a:t>
              </a:r>
            </a:p>
          </p:txBody>
        </p:sp>
        <p:sp>
          <p:nvSpPr>
            <p:cNvPr id="179" name="Retângulo 178"/>
            <p:cNvSpPr/>
            <p:nvPr/>
          </p:nvSpPr>
          <p:spPr>
            <a:xfrm>
              <a:off x="2826859" y="5071023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/>
                <a:t>Mnn</a:t>
              </a:r>
              <a:r>
                <a:rPr lang="en-US" dirty="0"/>
                <a:t> p</a:t>
              </a:r>
            </a:p>
          </p:txBody>
        </p:sp>
        <p:sp>
          <p:nvSpPr>
            <p:cNvPr id="180" name="Retângulo 179"/>
            <p:cNvSpPr/>
            <p:nvPr/>
          </p:nvSpPr>
          <p:spPr>
            <a:xfrm flipH="1">
              <a:off x="2090871" y="4041355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1" name="Retângulo 180"/>
            <p:cNvSpPr/>
            <p:nvPr/>
          </p:nvSpPr>
          <p:spPr>
            <a:xfrm flipH="1">
              <a:off x="2323335" y="4037252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2" name="Retângulo 181"/>
            <p:cNvSpPr/>
            <p:nvPr/>
          </p:nvSpPr>
          <p:spPr>
            <a:xfrm flipH="1">
              <a:off x="2564222" y="4033848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83" name="Agrupar 182"/>
            <p:cNvGrpSpPr/>
            <p:nvPr/>
          </p:nvGrpSpPr>
          <p:grpSpPr>
            <a:xfrm rot="5400000">
              <a:off x="2887286" y="4692248"/>
              <a:ext cx="524166" cy="137813"/>
              <a:chOff x="4047967" y="4831393"/>
              <a:chExt cx="524166" cy="137813"/>
            </a:xfrm>
          </p:grpSpPr>
          <p:sp>
            <p:nvSpPr>
              <p:cNvPr id="193" name="Retângulo 192"/>
              <p:cNvSpPr/>
              <p:nvPr/>
            </p:nvSpPr>
            <p:spPr>
              <a:xfrm flipH="1">
                <a:off x="404796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4" name="Retângulo 193"/>
              <p:cNvSpPr/>
              <p:nvPr/>
            </p:nvSpPr>
            <p:spPr>
              <a:xfrm flipH="1">
                <a:off x="424170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5" name="Retângulo 194"/>
              <p:cNvSpPr/>
              <p:nvPr/>
            </p:nvSpPr>
            <p:spPr>
              <a:xfrm flipH="1">
                <a:off x="4435446" y="4831393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4" name="Retângulo 183"/>
            <p:cNvSpPr/>
            <p:nvPr/>
          </p:nvSpPr>
          <p:spPr>
            <a:xfrm>
              <a:off x="522732" y="5077687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Mn0 p</a:t>
              </a:r>
            </a:p>
          </p:txBody>
        </p:sp>
        <p:grpSp>
          <p:nvGrpSpPr>
            <p:cNvPr id="185" name="Agrupar 184"/>
            <p:cNvGrpSpPr/>
            <p:nvPr/>
          </p:nvGrpSpPr>
          <p:grpSpPr>
            <a:xfrm rot="5400000">
              <a:off x="602962" y="4695580"/>
              <a:ext cx="524166" cy="137813"/>
              <a:chOff x="4047967" y="4831393"/>
              <a:chExt cx="524166" cy="137813"/>
            </a:xfrm>
          </p:grpSpPr>
          <p:sp>
            <p:nvSpPr>
              <p:cNvPr id="190" name="Retângulo 189"/>
              <p:cNvSpPr/>
              <p:nvPr/>
            </p:nvSpPr>
            <p:spPr>
              <a:xfrm flipH="1">
                <a:off x="404796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1" name="Retângulo 190"/>
              <p:cNvSpPr/>
              <p:nvPr/>
            </p:nvSpPr>
            <p:spPr>
              <a:xfrm flipH="1">
                <a:off x="4241707" y="4831394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92" name="Retângulo 191"/>
              <p:cNvSpPr/>
              <p:nvPr/>
            </p:nvSpPr>
            <p:spPr>
              <a:xfrm flipH="1">
                <a:off x="4435446" y="4831393"/>
                <a:ext cx="136687" cy="137812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86" name="Retângulo 185"/>
            <p:cNvSpPr/>
            <p:nvPr/>
          </p:nvSpPr>
          <p:spPr>
            <a:xfrm>
              <a:off x="1268900" y="5073025"/>
              <a:ext cx="684623" cy="69025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Mn1 p</a:t>
              </a:r>
            </a:p>
          </p:txBody>
        </p:sp>
        <p:sp>
          <p:nvSpPr>
            <p:cNvPr id="187" name="Retângulo 186"/>
            <p:cNvSpPr/>
            <p:nvPr/>
          </p:nvSpPr>
          <p:spPr>
            <a:xfrm flipH="1">
              <a:off x="2087696" y="5387397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8" name="Retângulo 187"/>
            <p:cNvSpPr/>
            <p:nvPr/>
          </p:nvSpPr>
          <p:spPr>
            <a:xfrm flipH="1">
              <a:off x="2320160" y="5383294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9" name="Retângulo 188"/>
            <p:cNvSpPr/>
            <p:nvPr/>
          </p:nvSpPr>
          <p:spPr>
            <a:xfrm flipH="1">
              <a:off x="2561047" y="5379890"/>
              <a:ext cx="136687" cy="13781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96" name="Retângulo 195"/>
          <p:cNvSpPr/>
          <p:nvPr/>
        </p:nvSpPr>
        <p:spPr>
          <a:xfrm flipH="1">
            <a:off x="7123151" y="4995776"/>
            <a:ext cx="136687" cy="137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7" name="Retângulo 196"/>
          <p:cNvSpPr/>
          <p:nvPr/>
        </p:nvSpPr>
        <p:spPr>
          <a:xfrm flipH="1">
            <a:off x="7355615" y="4991673"/>
            <a:ext cx="136687" cy="137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8" name="Retângulo 197"/>
          <p:cNvSpPr/>
          <p:nvPr/>
        </p:nvSpPr>
        <p:spPr>
          <a:xfrm flipH="1">
            <a:off x="7596502" y="4988269"/>
            <a:ext cx="136687" cy="13781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9" name="Retângulo 198"/>
          <p:cNvSpPr/>
          <p:nvPr/>
        </p:nvSpPr>
        <p:spPr>
          <a:xfrm>
            <a:off x="455911" y="4045267"/>
            <a:ext cx="3122078" cy="213169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0" name="Retângulo 199"/>
          <p:cNvSpPr/>
          <p:nvPr/>
        </p:nvSpPr>
        <p:spPr>
          <a:xfrm>
            <a:off x="3755719" y="4045267"/>
            <a:ext cx="3122078" cy="213169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1" name="Retângulo 200"/>
          <p:cNvSpPr/>
          <p:nvPr/>
        </p:nvSpPr>
        <p:spPr>
          <a:xfrm>
            <a:off x="7980064" y="3992866"/>
            <a:ext cx="3122078" cy="2131695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2" name="Retângulo 201"/>
          <p:cNvSpPr/>
          <p:nvPr/>
        </p:nvSpPr>
        <p:spPr>
          <a:xfrm>
            <a:off x="504733" y="1219200"/>
            <a:ext cx="10597407" cy="5055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Vetor</a:t>
            </a:r>
            <a:r>
              <a:rPr lang="en-US" dirty="0"/>
              <a:t> de </a:t>
            </a:r>
            <a:r>
              <a:rPr lang="en-US" dirty="0" err="1"/>
              <a:t>Atributos</a:t>
            </a:r>
            <a:r>
              <a:rPr lang="en-US" dirty="0"/>
              <a:t> do País</a:t>
            </a:r>
          </a:p>
        </p:txBody>
      </p:sp>
      <p:sp>
        <p:nvSpPr>
          <p:cNvPr id="203" name="Retângulo 202"/>
          <p:cNvSpPr/>
          <p:nvPr/>
        </p:nvSpPr>
        <p:spPr>
          <a:xfrm>
            <a:off x="497674" y="2590578"/>
            <a:ext cx="10604467" cy="5055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tx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Tradução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084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Imagem 9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2725" y="3507599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-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700" y="1325563"/>
            <a:ext cx="752475" cy="73497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4071937" y="1495184"/>
            <a:ext cx="53816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t</a:t>
            </a:r>
            <a:r>
              <a:rPr lang="en-US" sz="3200" baseline="-25000" dirty="0" err="1"/>
              <a:t>n</a:t>
            </a:r>
            <a:endParaRPr lang="en-US" sz="3200" baseline="-250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338" y="1325563"/>
            <a:ext cx="752475" cy="734975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5362574" y="1495184"/>
            <a:ext cx="75247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n+1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976" y="1325563"/>
            <a:ext cx="752475" cy="734975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6653212" y="1495184"/>
            <a:ext cx="75247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n+2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614" y="1325563"/>
            <a:ext cx="752475" cy="734975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7943850" y="1495184"/>
            <a:ext cx="781049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n+3</a:t>
            </a:r>
          </a:p>
        </p:txBody>
      </p:sp>
      <p:pic>
        <p:nvPicPr>
          <p:cNvPr id="93" name="Imagem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875" y="3507598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95" name="Imagem 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5887" y="3557910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99" name="Imagem 9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4788" y="3507601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98" name="Imagem 9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2388" y="3355201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100" name="Imagem 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3015" y="1325563"/>
            <a:ext cx="752475" cy="734975"/>
          </a:xfrm>
          <a:prstGeom prst="rect">
            <a:avLst/>
          </a:prstGeom>
        </p:spPr>
      </p:pic>
      <p:sp>
        <p:nvSpPr>
          <p:cNvPr id="101" name="CaixaDeTexto 100"/>
          <p:cNvSpPr txBox="1"/>
          <p:nvPr/>
        </p:nvSpPr>
        <p:spPr>
          <a:xfrm>
            <a:off x="9239251" y="1495184"/>
            <a:ext cx="781049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n+4</a:t>
            </a:r>
          </a:p>
        </p:txBody>
      </p:sp>
      <p:sp>
        <p:nvSpPr>
          <p:cNvPr id="105" name="Fluxograma: Ou 104"/>
          <p:cNvSpPr/>
          <p:nvPr/>
        </p:nvSpPr>
        <p:spPr>
          <a:xfrm>
            <a:off x="5848924" y="2532170"/>
            <a:ext cx="421128" cy="421128"/>
          </a:xfrm>
          <a:prstGeom prst="flowChartOr">
            <a:avLst/>
          </a:prstGeom>
          <a:solidFill>
            <a:schemeClr val="accent4">
              <a:lumMod val="75000"/>
            </a:schemeClr>
          </a:solidFill>
          <a:ln w="38100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8" name="Conector: Curvo 107"/>
          <p:cNvCxnSpPr>
            <a:cxnSpLocks/>
            <a:stCxn id="3" idx="2"/>
            <a:endCxn id="105" idx="0"/>
          </p:cNvCxnSpPr>
          <p:nvPr/>
        </p:nvCxnSpPr>
        <p:spPr>
          <a:xfrm rot="16200000" flipH="1">
            <a:off x="4829897" y="1302579"/>
            <a:ext cx="471632" cy="198755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Conector: Curvo 111"/>
          <p:cNvCxnSpPr>
            <a:cxnSpLocks/>
            <a:stCxn id="5" idx="2"/>
            <a:endCxn id="105" idx="0"/>
          </p:cNvCxnSpPr>
          <p:nvPr/>
        </p:nvCxnSpPr>
        <p:spPr>
          <a:xfrm rot="16200000" flipH="1">
            <a:off x="5475216" y="1947898"/>
            <a:ext cx="471632" cy="696912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ector: Curvo 113"/>
          <p:cNvCxnSpPr>
            <a:stCxn id="7" idx="2"/>
            <a:endCxn id="105" idx="0"/>
          </p:cNvCxnSpPr>
          <p:nvPr/>
        </p:nvCxnSpPr>
        <p:spPr>
          <a:xfrm rot="5400000">
            <a:off x="6120535" y="1999491"/>
            <a:ext cx="471632" cy="593726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ector: Curvo 117"/>
          <p:cNvCxnSpPr>
            <a:cxnSpLocks/>
            <a:stCxn id="9" idx="2"/>
            <a:endCxn id="105" idx="0"/>
          </p:cNvCxnSpPr>
          <p:nvPr/>
        </p:nvCxnSpPr>
        <p:spPr>
          <a:xfrm rot="5400000">
            <a:off x="6765854" y="1354172"/>
            <a:ext cx="471632" cy="1884364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8" name="Conector: Curvo 127"/>
          <p:cNvCxnSpPr>
            <a:cxnSpLocks/>
            <a:stCxn id="105" idx="2"/>
            <a:endCxn id="88" idx="0"/>
          </p:cNvCxnSpPr>
          <p:nvPr/>
        </p:nvCxnSpPr>
        <p:spPr>
          <a:xfrm rot="10800000" flipV="1">
            <a:off x="4071938" y="2742733"/>
            <a:ext cx="1776986" cy="507689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Conector: Curvo 129"/>
          <p:cNvCxnSpPr>
            <a:cxnSpLocks/>
            <a:stCxn id="105" idx="2"/>
            <a:endCxn id="92" idx="0"/>
          </p:cNvCxnSpPr>
          <p:nvPr/>
        </p:nvCxnSpPr>
        <p:spPr>
          <a:xfrm rot="10800000" flipV="1">
            <a:off x="4176714" y="2742734"/>
            <a:ext cx="1672211" cy="61246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Conector: Curvo 133"/>
          <p:cNvCxnSpPr>
            <a:stCxn id="105" idx="2"/>
            <a:endCxn id="93" idx="0"/>
          </p:cNvCxnSpPr>
          <p:nvPr/>
        </p:nvCxnSpPr>
        <p:spPr>
          <a:xfrm rot="10800000" flipV="1">
            <a:off x="4329114" y="2742734"/>
            <a:ext cx="1519811" cy="764864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Conector: Curvo 135"/>
          <p:cNvCxnSpPr>
            <a:stCxn id="105" idx="3"/>
            <a:endCxn id="89" idx="0"/>
          </p:cNvCxnSpPr>
          <p:nvPr/>
        </p:nvCxnSpPr>
        <p:spPr>
          <a:xfrm rot="5400000">
            <a:off x="5408219" y="2798357"/>
            <a:ext cx="409110" cy="59564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ector: Curvo 137"/>
          <p:cNvCxnSpPr>
            <a:stCxn id="105" idx="3"/>
            <a:endCxn id="94" idx="0"/>
          </p:cNvCxnSpPr>
          <p:nvPr/>
        </p:nvCxnSpPr>
        <p:spPr>
          <a:xfrm rot="5400000">
            <a:off x="5408219" y="2903131"/>
            <a:ext cx="513885" cy="49087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ector: Curvo 139"/>
          <p:cNvCxnSpPr>
            <a:stCxn id="105" idx="3"/>
            <a:endCxn id="95" idx="0"/>
          </p:cNvCxnSpPr>
          <p:nvPr/>
        </p:nvCxnSpPr>
        <p:spPr>
          <a:xfrm rot="5400000">
            <a:off x="5408219" y="3055531"/>
            <a:ext cx="666285" cy="33847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ector: Curvo 141"/>
          <p:cNvCxnSpPr>
            <a:stCxn id="105" idx="5"/>
            <a:endCxn id="90" idx="0"/>
          </p:cNvCxnSpPr>
          <p:nvPr/>
        </p:nvCxnSpPr>
        <p:spPr>
          <a:xfrm rot="16200000" flipH="1">
            <a:off x="6251397" y="2848607"/>
            <a:ext cx="358799" cy="44483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ector: Curvo 143"/>
          <p:cNvCxnSpPr>
            <a:cxnSpLocks/>
            <a:stCxn id="105" idx="5"/>
            <a:endCxn id="96" idx="0"/>
          </p:cNvCxnSpPr>
          <p:nvPr/>
        </p:nvCxnSpPr>
        <p:spPr>
          <a:xfrm rot="16200000" flipH="1">
            <a:off x="6251396" y="2848607"/>
            <a:ext cx="463574" cy="54960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Conector: Curvo 145"/>
          <p:cNvCxnSpPr>
            <a:stCxn id="105" idx="5"/>
            <a:endCxn id="97" idx="0"/>
          </p:cNvCxnSpPr>
          <p:nvPr/>
        </p:nvCxnSpPr>
        <p:spPr>
          <a:xfrm rot="16200000" flipH="1">
            <a:off x="6265684" y="2834320"/>
            <a:ext cx="615974" cy="73058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Conector: Curvo 161"/>
          <p:cNvCxnSpPr>
            <a:stCxn id="105" idx="6"/>
            <a:endCxn id="91" idx="0"/>
          </p:cNvCxnSpPr>
          <p:nvPr/>
        </p:nvCxnSpPr>
        <p:spPr>
          <a:xfrm>
            <a:off x="6270052" y="2742734"/>
            <a:ext cx="1673799" cy="50769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Conector: Curvo 163"/>
          <p:cNvCxnSpPr>
            <a:stCxn id="105" idx="6"/>
            <a:endCxn id="98" idx="0"/>
          </p:cNvCxnSpPr>
          <p:nvPr/>
        </p:nvCxnSpPr>
        <p:spPr>
          <a:xfrm>
            <a:off x="6270052" y="2742734"/>
            <a:ext cx="1778574" cy="61246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Conector: Curvo 165"/>
          <p:cNvCxnSpPr>
            <a:stCxn id="105" idx="6"/>
            <a:endCxn id="99" idx="0"/>
          </p:cNvCxnSpPr>
          <p:nvPr/>
        </p:nvCxnSpPr>
        <p:spPr>
          <a:xfrm>
            <a:off x="6270052" y="2742734"/>
            <a:ext cx="1930974" cy="76486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8" name="Imagem 1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849" y="5621040"/>
            <a:ext cx="752475" cy="734975"/>
          </a:xfrm>
          <a:prstGeom prst="rect">
            <a:avLst/>
          </a:prstGeom>
        </p:spPr>
      </p:pic>
      <p:sp>
        <p:nvSpPr>
          <p:cNvPr id="169" name="CaixaDeTexto 168"/>
          <p:cNvSpPr txBox="1"/>
          <p:nvPr/>
        </p:nvSpPr>
        <p:spPr>
          <a:xfrm>
            <a:off x="4129085" y="5790661"/>
            <a:ext cx="85725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n+1</a:t>
            </a:r>
          </a:p>
        </p:txBody>
      </p:sp>
      <p:pic>
        <p:nvPicPr>
          <p:cNvPr id="170" name="Imagem 1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487" y="5621040"/>
            <a:ext cx="752475" cy="734975"/>
          </a:xfrm>
          <a:prstGeom prst="rect">
            <a:avLst/>
          </a:prstGeom>
        </p:spPr>
      </p:pic>
      <p:sp>
        <p:nvSpPr>
          <p:cNvPr id="171" name="CaixaDeTexto 170"/>
          <p:cNvSpPr txBox="1"/>
          <p:nvPr/>
        </p:nvSpPr>
        <p:spPr>
          <a:xfrm>
            <a:off x="5419723" y="5790661"/>
            <a:ext cx="85725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n+2</a:t>
            </a:r>
          </a:p>
        </p:txBody>
      </p:sp>
      <p:pic>
        <p:nvPicPr>
          <p:cNvPr id="172" name="Imagem 1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4125" y="5621040"/>
            <a:ext cx="752475" cy="734975"/>
          </a:xfrm>
          <a:prstGeom prst="rect">
            <a:avLst/>
          </a:prstGeom>
        </p:spPr>
      </p:pic>
      <p:sp>
        <p:nvSpPr>
          <p:cNvPr id="173" name="CaixaDeTexto 172"/>
          <p:cNvSpPr txBox="1"/>
          <p:nvPr/>
        </p:nvSpPr>
        <p:spPr>
          <a:xfrm>
            <a:off x="6710361" y="5790661"/>
            <a:ext cx="85725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n+3</a:t>
            </a:r>
          </a:p>
        </p:txBody>
      </p:sp>
      <p:pic>
        <p:nvPicPr>
          <p:cNvPr id="174" name="Imagem 1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4763" y="5621040"/>
            <a:ext cx="752475" cy="734975"/>
          </a:xfrm>
          <a:prstGeom prst="rect">
            <a:avLst/>
          </a:prstGeom>
        </p:spPr>
      </p:pic>
      <p:sp>
        <p:nvSpPr>
          <p:cNvPr id="175" name="CaixaDeTexto 174"/>
          <p:cNvSpPr txBox="1"/>
          <p:nvPr/>
        </p:nvSpPr>
        <p:spPr>
          <a:xfrm>
            <a:off x="8000999" y="5790661"/>
            <a:ext cx="9906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n+4</a:t>
            </a:r>
          </a:p>
        </p:txBody>
      </p:sp>
      <p:sp>
        <p:nvSpPr>
          <p:cNvPr id="177" name="Fluxograma: Somador 176"/>
          <p:cNvSpPr/>
          <p:nvPr/>
        </p:nvSpPr>
        <p:spPr>
          <a:xfrm>
            <a:off x="5816380" y="4645309"/>
            <a:ext cx="479645" cy="479645"/>
          </a:xfrm>
          <a:prstGeom prst="flowChartSummingJunction">
            <a:avLst/>
          </a:prstGeom>
          <a:solidFill>
            <a:schemeClr val="accent2">
              <a:lumMod val="75000"/>
            </a:schemeClr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9" name="Conector: Curvo 178"/>
          <p:cNvCxnSpPr>
            <a:cxnSpLocks/>
            <a:stCxn id="93" idx="2"/>
            <a:endCxn id="177" idx="2"/>
          </p:cNvCxnSpPr>
          <p:nvPr/>
        </p:nvCxnSpPr>
        <p:spPr>
          <a:xfrm rot="16200000" flipH="1">
            <a:off x="4751467" y="3820218"/>
            <a:ext cx="642559" cy="148726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Conector: Curvo 180"/>
          <p:cNvCxnSpPr>
            <a:stCxn id="95" idx="2"/>
            <a:endCxn id="177" idx="1"/>
          </p:cNvCxnSpPr>
          <p:nvPr/>
        </p:nvCxnSpPr>
        <p:spPr>
          <a:xfrm rot="16200000" flipH="1">
            <a:off x="5518040" y="4346969"/>
            <a:ext cx="422666" cy="314497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ector: Curvo 182"/>
          <p:cNvCxnSpPr>
            <a:stCxn id="97" idx="2"/>
            <a:endCxn id="177" idx="7"/>
          </p:cNvCxnSpPr>
          <p:nvPr/>
        </p:nvCxnSpPr>
        <p:spPr>
          <a:xfrm rot="5400000">
            <a:off x="6345885" y="4122472"/>
            <a:ext cx="472977" cy="71318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Conector: Curvo 184"/>
          <p:cNvCxnSpPr>
            <a:cxnSpLocks/>
            <a:stCxn id="99" idx="2"/>
            <a:endCxn id="177" idx="6"/>
          </p:cNvCxnSpPr>
          <p:nvPr/>
        </p:nvCxnSpPr>
        <p:spPr>
          <a:xfrm rot="5400000">
            <a:off x="6927248" y="3611354"/>
            <a:ext cx="642556" cy="190500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Conector: Curvo 188"/>
          <p:cNvCxnSpPr>
            <a:cxnSpLocks/>
            <a:stCxn id="98" idx="2"/>
            <a:endCxn id="177" idx="6"/>
          </p:cNvCxnSpPr>
          <p:nvPr/>
        </p:nvCxnSpPr>
        <p:spPr>
          <a:xfrm rot="5400000">
            <a:off x="6774848" y="3611354"/>
            <a:ext cx="794956" cy="1752601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3" name="Conector: Curvo 192"/>
          <p:cNvCxnSpPr>
            <a:cxnSpLocks/>
            <a:stCxn id="91" idx="2"/>
            <a:endCxn id="177" idx="6"/>
          </p:cNvCxnSpPr>
          <p:nvPr/>
        </p:nvCxnSpPr>
        <p:spPr>
          <a:xfrm rot="5400000">
            <a:off x="6670073" y="3611353"/>
            <a:ext cx="899731" cy="1647826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1" name="Imagem 9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613" y="3250426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96" name="Imagem 9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750" y="3355199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cxnSp>
        <p:nvCxnSpPr>
          <p:cNvPr id="199" name="Conector: Curvo 198"/>
          <p:cNvCxnSpPr>
            <a:stCxn id="96" idx="2"/>
            <a:endCxn id="177" idx="7"/>
          </p:cNvCxnSpPr>
          <p:nvPr/>
        </p:nvCxnSpPr>
        <p:spPr>
          <a:xfrm rot="5400000">
            <a:off x="6179198" y="4136760"/>
            <a:ext cx="625377" cy="532205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ector: Curvo 200"/>
          <p:cNvCxnSpPr>
            <a:cxnSpLocks/>
            <a:stCxn id="90" idx="2"/>
            <a:endCxn id="177" idx="7"/>
          </p:cNvCxnSpPr>
          <p:nvPr/>
        </p:nvCxnSpPr>
        <p:spPr>
          <a:xfrm rot="5400000">
            <a:off x="6074422" y="4136760"/>
            <a:ext cx="730152" cy="42743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0" name="Imagem 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975" y="3250424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94" name="Imagem 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487" y="3405510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cxnSp>
        <p:nvCxnSpPr>
          <p:cNvPr id="208" name="Conector: Curvo 207"/>
          <p:cNvCxnSpPr>
            <a:endCxn id="177" idx="1"/>
          </p:cNvCxnSpPr>
          <p:nvPr/>
        </p:nvCxnSpPr>
        <p:spPr>
          <a:xfrm rot="16200000" flipH="1">
            <a:off x="5376658" y="4205586"/>
            <a:ext cx="553029" cy="46689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9" name="Imagem 8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8712" y="3300735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cxnSp>
        <p:nvCxnSpPr>
          <p:cNvPr id="210" name="Conector: Curvo 209"/>
          <p:cNvCxnSpPr>
            <a:endCxn id="177" idx="1"/>
          </p:cNvCxnSpPr>
          <p:nvPr/>
        </p:nvCxnSpPr>
        <p:spPr>
          <a:xfrm rot="16200000" flipH="1">
            <a:off x="5257268" y="4086197"/>
            <a:ext cx="646430" cy="612278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2" name="Conector: Curvo 211"/>
          <p:cNvCxnSpPr>
            <a:cxnSpLocks/>
            <a:stCxn id="92" idx="2"/>
            <a:endCxn id="177" idx="2"/>
          </p:cNvCxnSpPr>
          <p:nvPr/>
        </p:nvCxnSpPr>
        <p:spPr>
          <a:xfrm rot="16200000" flipH="1">
            <a:off x="4599067" y="3667818"/>
            <a:ext cx="794959" cy="1639667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2" name="Imagem 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0475" y="3355198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pic>
        <p:nvPicPr>
          <p:cNvPr id="88" name="Imagem 8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700" y="3250423"/>
            <a:ext cx="752475" cy="734975"/>
          </a:xfrm>
          <a:prstGeom prst="rect">
            <a:avLst/>
          </a:prstGeom>
          <a:effectLst>
            <a:softEdge rad="254000"/>
          </a:effectLst>
        </p:spPr>
      </p:pic>
      <p:cxnSp>
        <p:nvCxnSpPr>
          <p:cNvPr id="216" name="Conector: Curvo 215"/>
          <p:cNvCxnSpPr>
            <a:stCxn id="88" idx="2"/>
            <a:endCxn id="177" idx="2"/>
          </p:cNvCxnSpPr>
          <p:nvPr/>
        </p:nvCxnSpPr>
        <p:spPr>
          <a:xfrm rot="16200000" flipH="1">
            <a:off x="4494292" y="3563044"/>
            <a:ext cx="899734" cy="174444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9" name="Conector de Seta Reta 218"/>
          <p:cNvCxnSpPr>
            <a:stCxn id="177" idx="4"/>
            <a:endCxn id="168" idx="0"/>
          </p:cNvCxnSpPr>
          <p:nvPr/>
        </p:nvCxnSpPr>
        <p:spPr>
          <a:xfrm flipH="1">
            <a:off x="4129087" y="5124954"/>
            <a:ext cx="1927116" cy="496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Conector de Seta Reta 220"/>
          <p:cNvCxnSpPr>
            <a:stCxn id="177" idx="4"/>
            <a:endCxn id="170" idx="0"/>
          </p:cNvCxnSpPr>
          <p:nvPr/>
        </p:nvCxnSpPr>
        <p:spPr>
          <a:xfrm flipH="1">
            <a:off x="5419725" y="5124954"/>
            <a:ext cx="636478" cy="496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3" name="Conector de Seta Reta 222"/>
          <p:cNvCxnSpPr>
            <a:stCxn id="177" idx="4"/>
            <a:endCxn id="172" idx="0"/>
          </p:cNvCxnSpPr>
          <p:nvPr/>
        </p:nvCxnSpPr>
        <p:spPr>
          <a:xfrm>
            <a:off x="6056203" y="5124954"/>
            <a:ext cx="654160" cy="496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Conector de Seta Reta 224"/>
          <p:cNvCxnSpPr>
            <a:stCxn id="177" idx="4"/>
            <a:endCxn id="174" idx="0"/>
          </p:cNvCxnSpPr>
          <p:nvPr/>
        </p:nvCxnSpPr>
        <p:spPr>
          <a:xfrm>
            <a:off x="6056203" y="5124954"/>
            <a:ext cx="1944798" cy="4960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09535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ICA -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1325563"/>
            <a:ext cx="752475" cy="734975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2776537" y="1495184"/>
            <a:ext cx="53816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t</a:t>
            </a:r>
            <a:r>
              <a:rPr lang="en-US" sz="3200" baseline="-25000" dirty="0" err="1"/>
              <a:t>n</a:t>
            </a:r>
            <a:endParaRPr lang="en-US" sz="3200" baseline="-250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938" y="1325563"/>
            <a:ext cx="752475" cy="734975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4067174" y="1495184"/>
            <a:ext cx="75247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n+1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576" y="1325563"/>
            <a:ext cx="752475" cy="734975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5357812" y="1495184"/>
            <a:ext cx="75247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n+2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214" y="1325563"/>
            <a:ext cx="752475" cy="734975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6648450" y="1495184"/>
            <a:ext cx="781049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n+3</a:t>
            </a:r>
          </a:p>
        </p:txBody>
      </p:sp>
      <p:pic>
        <p:nvPicPr>
          <p:cNvPr id="100" name="Imagem 9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7615" y="1325563"/>
            <a:ext cx="752475" cy="734975"/>
          </a:xfrm>
          <a:prstGeom prst="rect">
            <a:avLst/>
          </a:prstGeom>
        </p:spPr>
      </p:pic>
      <p:sp>
        <p:nvSpPr>
          <p:cNvPr id="101" name="CaixaDeTexto 100"/>
          <p:cNvSpPr txBox="1"/>
          <p:nvPr/>
        </p:nvSpPr>
        <p:spPr>
          <a:xfrm>
            <a:off x="7943851" y="1495184"/>
            <a:ext cx="781049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n+4</a:t>
            </a:r>
          </a:p>
        </p:txBody>
      </p:sp>
      <p:pic>
        <p:nvPicPr>
          <p:cNvPr id="168" name="Imagem 1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0938" y="2631705"/>
            <a:ext cx="752475" cy="734975"/>
          </a:xfrm>
          <a:prstGeom prst="rect">
            <a:avLst/>
          </a:prstGeom>
        </p:spPr>
      </p:pic>
      <p:sp>
        <p:nvSpPr>
          <p:cNvPr id="169" name="CaixaDeTexto 168"/>
          <p:cNvSpPr txBox="1"/>
          <p:nvPr/>
        </p:nvSpPr>
        <p:spPr>
          <a:xfrm>
            <a:off x="4067174" y="2801326"/>
            <a:ext cx="85725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n+1</a:t>
            </a:r>
          </a:p>
        </p:txBody>
      </p:sp>
      <p:pic>
        <p:nvPicPr>
          <p:cNvPr id="170" name="Imagem 16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1576" y="2631705"/>
            <a:ext cx="752475" cy="734975"/>
          </a:xfrm>
          <a:prstGeom prst="rect">
            <a:avLst/>
          </a:prstGeom>
        </p:spPr>
      </p:pic>
      <p:sp>
        <p:nvSpPr>
          <p:cNvPr id="171" name="CaixaDeTexto 170"/>
          <p:cNvSpPr txBox="1"/>
          <p:nvPr/>
        </p:nvSpPr>
        <p:spPr>
          <a:xfrm>
            <a:off x="5357812" y="2801326"/>
            <a:ext cx="85725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n+2</a:t>
            </a:r>
          </a:p>
        </p:txBody>
      </p:sp>
      <p:pic>
        <p:nvPicPr>
          <p:cNvPr id="172" name="Imagem 17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214" y="2631705"/>
            <a:ext cx="752475" cy="734975"/>
          </a:xfrm>
          <a:prstGeom prst="rect">
            <a:avLst/>
          </a:prstGeom>
        </p:spPr>
      </p:pic>
      <p:sp>
        <p:nvSpPr>
          <p:cNvPr id="173" name="CaixaDeTexto 172"/>
          <p:cNvSpPr txBox="1"/>
          <p:nvPr/>
        </p:nvSpPr>
        <p:spPr>
          <a:xfrm>
            <a:off x="6648450" y="2801326"/>
            <a:ext cx="85725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n+3</a:t>
            </a:r>
          </a:p>
        </p:txBody>
      </p:sp>
      <p:pic>
        <p:nvPicPr>
          <p:cNvPr id="174" name="Imagem 1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2852" y="2631705"/>
            <a:ext cx="752475" cy="734975"/>
          </a:xfrm>
          <a:prstGeom prst="rect">
            <a:avLst/>
          </a:prstGeom>
        </p:spPr>
      </p:pic>
      <p:sp>
        <p:nvSpPr>
          <p:cNvPr id="175" name="CaixaDeTexto 174"/>
          <p:cNvSpPr txBox="1"/>
          <p:nvPr/>
        </p:nvSpPr>
        <p:spPr>
          <a:xfrm>
            <a:off x="7939088" y="2801326"/>
            <a:ext cx="990601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t'</a:t>
            </a:r>
            <a:r>
              <a:rPr lang="en-US" sz="3200" baseline="-25000" dirty="0"/>
              <a:t>n+4</a:t>
            </a:r>
          </a:p>
        </p:txBody>
      </p:sp>
      <p:sp>
        <p:nvSpPr>
          <p:cNvPr id="11" name="Retângulo: Cantos Superiores Arredondados 10"/>
          <p:cNvSpPr/>
          <p:nvPr/>
        </p:nvSpPr>
        <p:spPr>
          <a:xfrm>
            <a:off x="3867149" y="2316446"/>
            <a:ext cx="400050" cy="10477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tângulo: Cantos Superiores Arredondados 67"/>
          <p:cNvSpPr/>
          <p:nvPr/>
        </p:nvSpPr>
        <p:spPr>
          <a:xfrm>
            <a:off x="5157787" y="2316446"/>
            <a:ext cx="400050" cy="10477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tângulo: Cantos Superiores Arredondados 68"/>
          <p:cNvSpPr/>
          <p:nvPr/>
        </p:nvSpPr>
        <p:spPr>
          <a:xfrm>
            <a:off x="6448425" y="2316446"/>
            <a:ext cx="400050" cy="10477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tângulo: Cantos Superiores Arredondados 69"/>
          <p:cNvSpPr/>
          <p:nvPr/>
        </p:nvSpPr>
        <p:spPr>
          <a:xfrm>
            <a:off x="7739063" y="2316446"/>
            <a:ext cx="400050" cy="104775"/>
          </a:xfrm>
          <a:prstGeom prst="round2Same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Igual a 12"/>
          <p:cNvSpPr/>
          <p:nvPr/>
        </p:nvSpPr>
        <p:spPr>
          <a:xfrm>
            <a:off x="3822428" y="3598555"/>
            <a:ext cx="489492" cy="48949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3" name="Igual a 72"/>
          <p:cNvSpPr/>
          <p:nvPr/>
        </p:nvSpPr>
        <p:spPr>
          <a:xfrm>
            <a:off x="5113066" y="3617976"/>
            <a:ext cx="489492" cy="48949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4" name="Igual a 73"/>
          <p:cNvSpPr/>
          <p:nvPr/>
        </p:nvSpPr>
        <p:spPr>
          <a:xfrm>
            <a:off x="6403704" y="3598555"/>
            <a:ext cx="489492" cy="48949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Igual a 74"/>
          <p:cNvSpPr/>
          <p:nvPr/>
        </p:nvSpPr>
        <p:spPr>
          <a:xfrm>
            <a:off x="7697245" y="3617976"/>
            <a:ext cx="489492" cy="489492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aixaDeTexto 13"/>
          <p:cNvSpPr txBox="1"/>
          <p:nvPr/>
        </p:nvSpPr>
        <p:spPr>
          <a:xfrm>
            <a:off x="3745322" y="4188394"/>
            <a:ext cx="596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e0</a:t>
            </a:r>
          </a:p>
        </p:txBody>
      </p:sp>
      <p:sp>
        <p:nvSpPr>
          <p:cNvPr id="77" name="CaixaDeTexto 76"/>
          <p:cNvSpPr txBox="1"/>
          <p:nvPr/>
        </p:nvSpPr>
        <p:spPr>
          <a:xfrm>
            <a:off x="5053012" y="4186201"/>
            <a:ext cx="596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e1</a:t>
            </a:r>
          </a:p>
        </p:txBody>
      </p:sp>
      <p:sp>
        <p:nvSpPr>
          <p:cNvPr id="78" name="CaixaDeTexto 77"/>
          <p:cNvSpPr txBox="1"/>
          <p:nvPr/>
        </p:nvSpPr>
        <p:spPr>
          <a:xfrm>
            <a:off x="6335124" y="4186201"/>
            <a:ext cx="596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e2</a:t>
            </a:r>
          </a:p>
        </p:txBody>
      </p:sp>
      <p:sp>
        <p:nvSpPr>
          <p:cNvPr id="79" name="CaixaDeTexto 78"/>
          <p:cNvSpPr txBox="1"/>
          <p:nvPr/>
        </p:nvSpPr>
        <p:spPr>
          <a:xfrm>
            <a:off x="7625762" y="4188394"/>
            <a:ext cx="5966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e3</a:t>
            </a:r>
          </a:p>
        </p:txBody>
      </p:sp>
      <p:sp>
        <p:nvSpPr>
          <p:cNvPr id="15" name="Sinal de Adição 14"/>
          <p:cNvSpPr/>
          <p:nvPr/>
        </p:nvSpPr>
        <p:spPr>
          <a:xfrm>
            <a:off x="4466892" y="4187971"/>
            <a:ext cx="594392" cy="594392"/>
          </a:xfrm>
          <a:prstGeom prst="mathPlus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Sinal de Adição 80"/>
          <p:cNvSpPr/>
          <p:nvPr/>
        </p:nvSpPr>
        <p:spPr>
          <a:xfrm>
            <a:off x="5667042" y="4187971"/>
            <a:ext cx="594392" cy="594392"/>
          </a:xfrm>
          <a:prstGeom prst="mathPlus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Sinal de Adição 81"/>
          <p:cNvSpPr/>
          <p:nvPr/>
        </p:nvSpPr>
        <p:spPr>
          <a:xfrm>
            <a:off x="7010067" y="4187971"/>
            <a:ext cx="594392" cy="594392"/>
          </a:xfrm>
          <a:prstGeom prst="mathPlus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Igual a 82"/>
          <p:cNvSpPr/>
          <p:nvPr/>
        </p:nvSpPr>
        <p:spPr>
          <a:xfrm>
            <a:off x="8353092" y="4187971"/>
            <a:ext cx="610162" cy="610162"/>
          </a:xfrm>
          <a:prstGeom prst="mathEqual">
            <a:avLst/>
          </a:prstGeom>
          <a:solidFill>
            <a:schemeClr val="tx1">
              <a:lumMod val="9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aixaDeTexto 15"/>
          <p:cNvSpPr txBox="1"/>
          <p:nvPr/>
        </p:nvSpPr>
        <p:spPr>
          <a:xfrm>
            <a:off x="9039167" y="3823447"/>
            <a:ext cx="201574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000" dirty="0" err="1"/>
              <a:t>Custo</a:t>
            </a:r>
            <a:r>
              <a:rPr lang="en-US" sz="4000" dirty="0"/>
              <a:t> do</a:t>
            </a:r>
          </a:p>
          <a:p>
            <a:pPr algn="ctr"/>
            <a:r>
              <a:rPr lang="en-US" sz="4000" dirty="0" err="1"/>
              <a:t>país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278163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4671" y="2600325"/>
            <a:ext cx="4948429" cy="2651200"/>
          </a:xfrm>
        </p:spPr>
        <p:txBody>
          <a:bodyPr anchor="t">
            <a:normAutofit/>
          </a:bodyPr>
          <a:lstStyle/>
          <a:p>
            <a:r>
              <a:rPr lang="en-US" sz="5400" dirty="0" err="1"/>
              <a:t>Experimentos</a:t>
            </a:r>
            <a:r>
              <a:rPr lang="en-US" sz="5400" dirty="0"/>
              <a:t> e </a:t>
            </a:r>
            <a:r>
              <a:rPr lang="en-US" sz="5400" dirty="0" err="1"/>
              <a:t>Resultados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9363362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Agrupar 12"/>
          <p:cNvGrpSpPr/>
          <p:nvPr/>
        </p:nvGrpSpPr>
        <p:grpSpPr>
          <a:xfrm>
            <a:off x="16744" y="1716882"/>
            <a:ext cx="5235157" cy="3497262"/>
            <a:chOff x="2124075" y="1322388"/>
            <a:chExt cx="7693108" cy="5139256"/>
          </a:xfrm>
        </p:grpSpPr>
        <p:pic>
          <p:nvPicPr>
            <p:cNvPr id="4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7778" y="1638472"/>
              <a:ext cx="7515392" cy="4539359"/>
            </a:xfrm>
            <a:prstGeom prst="rect">
              <a:avLst/>
            </a:prstGeom>
          </p:spPr>
        </p:pic>
        <p:sp>
          <p:nvSpPr>
            <p:cNvPr id="5" name="Retângulo 4"/>
            <p:cNvSpPr/>
            <p:nvPr/>
          </p:nvSpPr>
          <p:spPr>
            <a:xfrm>
              <a:off x="2124075" y="1322388"/>
              <a:ext cx="1571625" cy="5106987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tângulo 5"/>
            <p:cNvSpPr/>
            <p:nvPr/>
          </p:nvSpPr>
          <p:spPr>
            <a:xfrm>
              <a:off x="8245558" y="1354657"/>
              <a:ext cx="1571625" cy="5106987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tângulo 6"/>
            <p:cNvSpPr/>
            <p:nvPr/>
          </p:nvSpPr>
          <p:spPr>
            <a:xfrm>
              <a:off x="3695700" y="5505450"/>
              <a:ext cx="4549858" cy="956194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tângulo 7"/>
            <p:cNvSpPr/>
            <p:nvPr/>
          </p:nvSpPr>
          <p:spPr>
            <a:xfrm>
              <a:off x="3695700" y="1354657"/>
              <a:ext cx="4549858" cy="956194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5525526" y="1458290"/>
              <a:ext cx="10679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Norte </a:t>
              </a:r>
            </a:p>
            <a:p>
              <a:pPr algn="ctr"/>
              <a:r>
                <a:rPr lang="en-US" dirty="0"/>
                <a:t>-22,9637 </a:t>
              </a:r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5463118" y="5603296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Sul </a:t>
              </a:r>
            </a:p>
            <a:p>
              <a:pPr algn="ctr"/>
              <a:r>
                <a:rPr lang="en-US" dirty="0"/>
                <a:t>-23,0995</a:t>
              </a:r>
            </a:p>
          </p:txBody>
        </p:sp>
        <p:sp>
          <p:nvSpPr>
            <p:cNvPr id="11" name="CaixaDeTexto 10"/>
            <p:cNvSpPr txBox="1"/>
            <p:nvPr/>
          </p:nvSpPr>
          <p:spPr>
            <a:xfrm>
              <a:off x="8245558" y="3552715"/>
              <a:ext cx="1571625" cy="949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Leste</a:t>
              </a:r>
              <a:r>
                <a:rPr lang="en-US" dirty="0"/>
                <a:t>  </a:t>
              </a:r>
            </a:p>
            <a:p>
              <a:pPr algn="ctr"/>
              <a:r>
                <a:rPr lang="en-US" dirty="0"/>
                <a:t>-45,4935</a:t>
              </a:r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2402376" y="3552715"/>
              <a:ext cx="10150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Oeste</a:t>
              </a:r>
              <a:r>
                <a:rPr lang="en-US" dirty="0"/>
                <a:t>  </a:t>
              </a:r>
            </a:p>
            <a:p>
              <a:pPr algn="ctr"/>
              <a:r>
                <a:rPr lang="en-US" dirty="0"/>
                <a:t>-45,6744</a:t>
              </a: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endParaRPr lang="en-US" dirty="0"/>
          </a:p>
        </p:txBody>
      </p:sp>
      <p:sp>
        <p:nvSpPr>
          <p:cNvPr id="3" name="Fluxograma: Disco Magnético 2"/>
          <p:cNvSpPr/>
          <p:nvPr/>
        </p:nvSpPr>
        <p:spPr>
          <a:xfrm>
            <a:off x="5526242" y="3180599"/>
            <a:ext cx="849920" cy="762000"/>
          </a:xfrm>
          <a:prstGeom prst="flowChartMagneticDisk">
            <a:avLst/>
          </a:prstGeom>
          <a:solidFill>
            <a:schemeClr val="tx1">
              <a:lumMod val="95000"/>
            </a:schemeClr>
          </a:solidFill>
          <a:ln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9" name="Conector de Seta Reta 38"/>
          <p:cNvCxnSpPr>
            <a:stCxn id="11" idx="3"/>
            <a:endCxn id="3" idx="2"/>
          </p:cNvCxnSpPr>
          <p:nvPr/>
        </p:nvCxnSpPr>
        <p:spPr>
          <a:xfrm>
            <a:off x="5251901" y="3557785"/>
            <a:ext cx="274341" cy="38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Agrupar 93"/>
          <p:cNvGrpSpPr/>
          <p:nvPr/>
        </p:nvGrpSpPr>
        <p:grpSpPr>
          <a:xfrm>
            <a:off x="7689359" y="884829"/>
            <a:ext cx="1057551" cy="706480"/>
            <a:chOff x="7281549" y="983457"/>
            <a:chExt cx="5235157" cy="3497262"/>
          </a:xfrm>
        </p:grpSpPr>
        <p:pic>
          <p:nvPicPr>
            <p:cNvPr id="95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485" y="1075938"/>
              <a:ext cx="5114221" cy="3089032"/>
            </a:xfrm>
            <a:prstGeom prst="rect">
              <a:avLst/>
            </a:prstGeom>
          </p:spPr>
        </p:pic>
        <p:sp>
          <p:nvSpPr>
            <p:cNvPr id="96" name="Retângulo 95"/>
            <p:cNvSpPr/>
            <p:nvPr/>
          </p:nvSpPr>
          <p:spPr>
            <a:xfrm>
              <a:off x="7281549" y="98345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Retângulo 96"/>
            <p:cNvSpPr/>
            <p:nvPr/>
          </p:nvSpPr>
          <p:spPr>
            <a:xfrm>
              <a:off x="11447216" y="1005416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Retângulo 97"/>
            <p:cNvSpPr/>
            <p:nvPr/>
          </p:nvSpPr>
          <p:spPr>
            <a:xfrm>
              <a:off x="8351039" y="3830029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Retângulo 98"/>
            <p:cNvSpPr/>
            <p:nvPr/>
          </p:nvSpPr>
          <p:spPr>
            <a:xfrm>
              <a:off x="8351039" y="1005416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0" name="Agrupar 99"/>
          <p:cNvGrpSpPr/>
          <p:nvPr/>
        </p:nvGrpSpPr>
        <p:grpSpPr>
          <a:xfrm>
            <a:off x="7689359" y="3162253"/>
            <a:ext cx="1038513" cy="693762"/>
            <a:chOff x="7281549" y="983457"/>
            <a:chExt cx="5235157" cy="3497262"/>
          </a:xfrm>
        </p:grpSpPr>
        <p:pic>
          <p:nvPicPr>
            <p:cNvPr id="101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485" y="1075938"/>
              <a:ext cx="5114221" cy="3089032"/>
            </a:xfrm>
            <a:prstGeom prst="rect">
              <a:avLst/>
            </a:prstGeom>
          </p:spPr>
        </p:pic>
        <p:sp>
          <p:nvSpPr>
            <p:cNvPr id="102" name="Retângulo 101"/>
            <p:cNvSpPr/>
            <p:nvPr/>
          </p:nvSpPr>
          <p:spPr>
            <a:xfrm>
              <a:off x="7281549" y="98345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Retângulo 102"/>
            <p:cNvSpPr/>
            <p:nvPr/>
          </p:nvSpPr>
          <p:spPr>
            <a:xfrm>
              <a:off x="11447216" y="1005416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Retângulo 103"/>
            <p:cNvSpPr/>
            <p:nvPr/>
          </p:nvSpPr>
          <p:spPr>
            <a:xfrm>
              <a:off x="8351039" y="3830029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Retângulo 104"/>
            <p:cNvSpPr/>
            <p:nvPr/>
          </p:nvSpPr>
          <p:spPr>
            <a:xfrm>
              <a:off x="8351039" y="1005416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51" name="Conector: Curvo 50"/>
          <p:cNvCxnSpPr>
            <a:stCxn id="3" idx="4"/>
            <a:endCxn id="49" idx="1"/>
          </p:cNvCxnSpPr>
          <p:nvPr/>
        </p:nvCxnSpPr>
        <p:spPr>
          <a:xfrm flipV="1">
            <a:off x="6376162" y="1238947"/>
            <a:ext cx="856329" cy="2322652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: Curvo 52"/>
          <p:cNvCxnSpPr>
            <a:stCxn id="3" idx="4"/>
            <a:endCxn id="106" idx="1"/>
          </p:cNvCxnSpPr>
          <p:nvPr/>
        </p:nvCxnSpPr>
        <p:spPr>
          <a:xfrm flipV="1">
            <a:off x="6376162" y="1781600"/>
            <a:ext cx="867701" cy="177999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ector: Curvo 54"/>
          <p:cNvCxnSpPr>
            <a:stCxn id="3" idx="4"/>
            <a:endCxn id="107" idx="1"/>
          </p:cNvCxnSpPr>
          <p:nvPr/>
        </p:nvCxnSpPr>
        <p:spPr>
          <a:xfrm flipV="1">
            <a:off x="6376162" y="2366158"/>
            <a:ext cx="877825" cy="1195441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: Curvo 56"/>
          <p:cNvCxnSpPr>
            <a:cxnSpLocks/>
            <a:stCxn id="3" idx="4"/>
            <a:endCxn id="151" idx="1"/>
          </p:cNvCxnSpPr>
          <p:nvPr/>
        </p:nvCxnSpPr>
        <p:spPr>
          <a:xfrm>
            <a:off x="6376162" y="3561599"/>
            <a:ext cx="866721" cy="918790"/>
          </a:xfrm>
          <a:prstGeom prst="curvedConnector3">
            <a:avLst/>
          </a:prstGeom>
          <a:ln>
            <a:solidFill>
              <a:schemeClr val="accent4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Agrupar 109"/>
          <p:cNvGrpSpPr/>
          <p:nvPr/>
        </p:nvGrpSpPr>
        <p:grpSpPr>
          <a:xfrm>
            <a:off x="7676301" y="1453092"/>
            <a:ext cx="1057551" cy="706480"/>
            <a:chOff x="7281549" y="983457"/>
            <a:chExt cx="5235157" cy="3497262"/>
          </a:xfrm>
        </p:grpSpPr>
        <p:pic>
          <p:nvPicPr>
            <p:cNvPr id="111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485" y="1075938"/>
              <a:ext cx="5114221" cy="3089032"/>
            </a:xfrm>
            <a:prstGeom prst="rect">
              <a:avLst/>
            </a:prstGeom>
          </p:spPr>
        </p:pic>
        <p:sp>
          <p:nvSpPr>
            <p:cNvPr id="112" name="Retângulo 111"/>
            <p:cNvSpPr/>
            <p:nvPr/>
          </p:nvSpPr>
          <p:spPr>
            <a:xfrm>
              <a:off x="7281549" y="98345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tângulo 112"/>
            <p:cNvSpPr/>
            <p:nvPr/>
          </p:nvSpPr>
          <p:spPr>
            <a:xfrm>
              <a:off x="11447216" y="1005416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tângulo 113"/>
            <p:cNvSpPr/>
            <p:nvPr/>
          </p:nvSpPr>
          <p:spPr>
            <a:xfrm>
              <a:off x="8351039" y="3830029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tângulo 114"/>
            <p:cNvSpPr/>
            <p:nvPr/>
          </p:nvSpPr>
          <p:spPr>
            <a:xfrm>
              <a:off x="8351039" y="1005416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6" name="Agrupar 115"/>
          <p:cNvGrpSpPr/>
          <p:nvPr/>
        </p:nvGrpSpPr>
        <p:grpSpPr>
          <a:xfrm>
            <a:off x="7681425" y="2017265"/>
            <a:ext cx="1057551" cy="706480"/>
            <a:chOff x="7281549" y="983457"/>
            <a:chExt cx="5235157" cy="3497262"/>
          </a:xfrm>
        </p:grpSpPr>
        <p:pic>
          <p:nvPicPr>
            <p:cNvPr id="117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485" y="1075938"/>
              <a:ext cx="5114221" cy="3089032"/>
            </a:xfrm>
            <a:prstGeom prst="rect">
              <a:avLst/>
            </a:prstGeom>
          </p:spPr>
        </p:pic>
        <p:sp>
          <p:nvSpPr>
            <p:cNvPr id="118" name="Retângulo 117"/>
            <p:cNvSpPr/>
            <p:nvPr/>
          </p:nvSpPr>
          <p:spPr>
            <a:xfrm>
              <a:off x="7281549" y="98345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9" name="Retângulo 118"/>
            <p:cNvSpPr/>
            <p:nvPr/>
          </p:nvSpPr>
          <p:spPr>
            <a:xfrm>
              <a:off x="11447216" y="1005416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tângulo 119"/>
            <p:cNvSpPr/>
            <p:nvPr/>
          </p:nvSpPr>
          <p:spPr>
            <a:xfrm>
              <a:off x="8351039" y="3830029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tângulo 120"/>
            <p:cNvSpPr/>
            <p:nvPr/>
          </p:nvSpPr>
          <p:spPr>
            <a:xfrm>
              <a:off x="8351039" y="1005416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22" name="Agrupar 121"/>
          <p:cNvGrpSpPr/>
          <p:nvPr/>
        </p:nvGrpSpPr>
        <p:grpSpPr>
          <a:xfrm>
            <a:off x="7681425" y="2587630"/>
            <a:ext cx="1057551" cy="706480"/>
            <a:chOff x="7281549" y="983457"/>
            <a:chExt cx="5235157" cy="3497262"/>
          </a:xfrm>
        </p:grpSpPr>
        <p:pic>
          <p:nvPicPr>
            <p:cNvPr id="123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485" y="1075938"/>
              <a:ext cx="5114221" cy="3089032"/>
            </a:xfrm>
            <a:prstGeom prst="rect">
              <a:avLst/>
            </a:prstGeom>
          </p:spPr>
        </p:pic>
        <p:sp>
          <p:nvSpPr>
            <p:cNvPr id="124" name="Retângulo 123"/>
            <p:cNvSpPr/>
            <p:nvPr/>
          </p:nvSpPr>
          <p:spPr>
            <a:xfrm>
              <a:off x="7281549" y="98345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tângulo 124"/>
            <p:cNvSpPr/>
            <p:nvPr/>
          </p:nvSpPr>
          <p:spPr>
            <a:xfrm>
              <a:off x="11447216" y="1005416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6" name="Retângulo 125"/>
            <p:cNvSpPr/>
            <p:nvPr/>
          </p:nvSpPr>
          <p:spPr>
            <a:xfrm>
              <a:off x="8351039" y="3830029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7" name="Retângulo 126"/>
            <p:cNvSpPr/>
            <p:nvPr/>
          </p:nvSpPr>
          <p:spPr>
            <a:xfrm>
              <a:off x="8351039" y="1005416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9" name="CaixaDeTexto 48"/>
          <p:cNvSpPr txBox="1"/>
          <p:nvPr/>
        </p:nvSpPr>
        <p:spPr>
          <a:xfrm>
            <a:off x="7232491" y="105428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2008</a:t>
            </a:r>
          </a:p>
        </p:txBody>
      </p:sp>
      <p:sp>
        <p:nvSpPr>
          <p:cNvPr id="106" name="CaixaDeTexto 105"/>
          <p:cNvSpPr txBox="1"/>
          <p:nvPr/>
        </p:nvSpPr>
        <p:spPr>
          <a:xfrm>
            <a:off x="7243863" y="1596934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2009</a:t>
            </a:r>
          </a:p>
        </p:txBody>
      </p:sp>
      <p:sp>
        <p:nvSpPr>
          <p:cNvPr id="107" name="CaixaDeTexto 106"/>
          <p:cNvSpPr txBox="1"/>
          <p:nvPr/>
        </p:nvSpPr>
        <p:spPr>
          <a:xfrm>
            <a:off x="7253987" y="2181492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2010</a:t>
            </a:r>
          </a:p>
        </p:txBody>
      </p:sp>
      <p:sp>
        <p:nvSpPr>
          <p:cNvPr id="128" name="CaixaDeTexto 127"/>
          <p:cNvSpPr txBox="1"/>
          <p:nvPr/>
        </p:nvSpPr>
        <p:spPr>
          <a:xfrm>
            <a:off x="7239605" y="2771430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2011</a:t>
            </a:r>
          </a:p>
        </p:txBody>
      </p:sp>
      <p:sp>
        <p:nvSpPr>
          <p:cNvPr id="129" name="CaixaDeTexto 128"/>
          <p:cNvSpPr txBox="1"/>
          <p:nvPr/>
        </p:nvSpPr>
        <p:spPr>
          <a:xfrm>
            <a:off x="7248486" y="3330916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2012</a:t>
            </a:r>
          </a:p>
        </p:txBody>
      </p:sp>
      <p:cxnSp>
        <p:nvCxnSpPr>
          <p:cNvPr id="62" name="Conector: Curvo 61"/>
          <p:cNvCxnSpPr>
            <a:stCxn id="3" idx="4"/>
            <a:endCxn id="128" idx="1"/>
          </p:cNvCxnSpPr>
          <p:nvPr/>
        </p:nvCxnSpPr>
        <p:spPr>
          <a:xfrm flipV="1">
            <a:off x="6376162" y="2956096"/>
            <a:ext cx="863443" cy="60550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Conector: Curvo 130"/>
          <p:cNvCxnSpPr>
            <a:cxnSpLocks/>
            <a:stCxn id="3" idx="4"/>
            <a:endCxn id="129" idx="1"/>
          </p:cNvCxnSpPr>
          <p:nvPr/>
        </p:nvCxnSpPr>
        <p:spPr>
          <a:xfrm flipV="1">
            <a:off x="6376162" y="3515582"/>
            <a:ext cx="872324" cy="46017"/>
          </a:xfrm>
          <a:prstGeom prst="curvedConnector3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Agrupar 132"/>
          <p:cNvGrpSpPr/>
          <p:nvPr/>
        </p:nvGrpSpPr>
        <p:grpSpPr>
          <a:xfrm>
            <a:off x="7678255" y="5276484"/>
            <a:ext cx="1038513" cy="693762"/>
            <a:chOff x="7281549" y="983457"/>
            <a:chExt cx="5235157" cy="3497262"/>
          </a:xfrm>
        </p:grpSpPr>
        <p:pic>
          <p:nvPicPr>
            <p:cNvPr id="134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485" y="1075938"/>
              <a:ext cx="5114221" cy="3089032"/>
            </a:xfrm>
            <a:prstGeom prst="rect">
              <a:avLst/>
            </a:prstGeom>
          </p:spPr>
        </p:pic>
        <p:sp>
          <p:nvSpPr>
            <p:cNvPr id="135" name="Retângulo 134"/>
            <p:cNvSpPr/>
            <p:nvPr/>
          </p:nvSpPr>
          <p:spPr>
            <a:xfrm>
              <a:off x="7281549" y="98345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6" name="Retângulo 135"/>
            <p:cNvSpPr/>
            <p:nvPr/>
          </p:nvSpPr>
          <p:spPr>
            <a:xfrm>
              <a:off x="11447216" y="1005416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7" name="Retângulo 136"/>
            <p:cNvSpPr/>
            <p:nvPr/>
          </p:nvSpPr>
          <p:spPr>
            <a:xfrm>
              <a:off x="8351039" y="3830029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8" name="Retângulo 137"/>
            <p:cNvSpPr/>
            <p:nvPr/>
          </p:nvSpPr>
          <p:spPr>
            <a:xfrm>
              <a:off x="8351039" y="1005416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9" name="Agrupar 138"/>
          <p:cNvGrpSpPr/>
          <p:nvPr/>
        </p:nvGrpSpPr>
        <p:grpSpPr>
          <a:xfrm>
            <a:off x="7670321" y="4131496"/>
            <a:ext cx="1057551" cy="706480"/>
            <a:chOff x="7281549" y="983457"/>
            <a:chExt cx="5235157" cy="3497262"/>
          </a:xfrm>
        </p:grpSpPr>
        <p:pic>
          <p:nvPicPr>
            <p:cNvPr id="140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485" y="1075938"/>
              <a:ext cx="5114221" cy="3089032"/>
            </a:xfrm>
            <a:prstGeom prst="rect">
              <a:avLst/>
            </a:prstGeom>
          </p:spPr>
        </p:pic>
        <p:sp>
          <p:nvSpPr>
            <p:cNvPr id="141" name="Retângulo 140"/>
            <p:cNvSpPr/>
            <p:nvPr/>
          </p:nvSpPr>
          <p:spPr>
            <a:xfrm>
              <a:off x="7281549" y="98345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tângulo 141"/>
            <p:cNvSpPr/>
            <p:nvPr/>
          </p:nvSpPr>
          <p:spPr>
            <a:xfrm>
              <a:off x="11447216" y="1005416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Retângulo 142"/>
            <p:cNvSpPr/>
            <p:nvPr/>
          </p:nvSpPr>
          <p:spPr>
            <a:xfrm>
              <a:off x="8351039" y="3830029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Retângulo 143"/>
            <p:cNvSpPr/>
            <p:nvPr/>
          </p:nvSpPr>
          <p:spPr>
            <a:xfrm>
              <a:off x="8351039" y="1005416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5" name="Agrupar 144"/>
          <p:cNvGrpSpPr/>
          <p:nvPr/>
        </p:nvGrpSpPr>
        <p:grpSpPr>
          <a:xfrm>
            <a:off x="7670321" y="4701861"/>
            <a:ext cx="1057551" cy="706480"/>
            <a:chOff x="7281549" y="983457"/>
            <a:chExt cx="5235157" cy="3497262"/>
          </a:xfrm>
        </p:grpSpPr>
        <p:pic>
          <p:nvPicPr>
            <p:cNvPr id="146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02485" y="1075938"/>
              <a:ext cx="5114221" cy="3089032"/>
            </a:xfrm>
            <a:prstGeom prst="rect">
              <a:avLst/>
            </a:prstGeom>
          </p:spPr>
        </p:pic>
        <p:sp>
          <p:nvSpPr>
            <p:cNvPr id="147" name="Retângulo 146"/>
            <p:cNvSpPr/>
            <p:nvPr/>
          </p:nvSpPr>
          <p:spPr>
            <a:xfrm>
              <a:off x="7281549" y="98345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8" name="Retângulo 147"/>
            <p:cNvSpPr/>
            <p:nvPr/>
          </p:nvSpPr>
          <p:spPr>
            <a:xfrm>
              <a:off x="11447216" y="1005416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Retângulo 148"/>
            <p:cNvSpPr/>
            <p:nvPr/>
          </p:nvSpPr>
          <p:spPr>
            <a:xfrm>
              <a:off x="8351039" y="3830029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0" name="Retângulo 149"/>
            <p:cNvSpPr/>
            <p:nvPr/>
          </p:nvSpPr>
          <p:spPr>
            <a:xfrm>
              <a:off x="8351039" y="1005416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51" name="CaixaDeTexto 150"/>
          <p:cNvSpPr txBox="1"/>
          <p:nvPr/>
        </p:nvSpPr>
        <p:spPr>
          <a:xfrm>
            <a:off x="7242883" y="4295723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2013</a:t>
            </a:r>
          </a:p>
        </p:txBody>
      </p:sp>
      <p:sp>
        <p:nvSpPr>
          <p:cNvPr id="152" name="CaixaDeTexto 151"/>
          <p:cNvSpPr txBox="1"/>
          <p:nvPr/>
        </p:nvSpPr>
        <p:spPr>
          <a:xfrm>
            <a:off x="7228501" y="4885661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2014</a:t>
            </a:r>
          </a:p>
        </p:txBody>
      </p:sp>
      <p:sp>
        <p:nvSpPr>
          <p:cNvPr id="153" name="CaixaDeTexto 152"/>
          <p:cNvSpPr txBox="1"/>
          <p:nvPr/>
        </p:nvSpPr>
        <p:spPr>
          <a:xfrm>
            <a:off x="7237382" y="5445147"/>
            <a:ext cx="652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2015</a:t>
            </a:r>
          </a:p>
        </p:txBody>
      </p:sp>
      <p:cxnSp>
        <p:nvCxnSpPr>
          <p:cNvPr id="156" name="Conector: Curvo 155"/>
          <p:cNvCxnSpPr>
            <a:stCxn id="3" idx="4"/>
            <a:endCxn id="152" idx="1"/>
          </p:cNvCxnSpPr>
          <p:nvPr/>
        </p:nvCxnSpPr>
        <p:spPr>
          <a:xfrm>
            <a:off x="6376162" y="3561599"/>
            <a:ext cx="852339" cy="1508728"/>
          </a:xfrm>
          <a:prstGeom prst="curvedConnector3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ector: Curvo 157"/>
          <p:cNvCxnSpPr>
            <a:stCxn id="3" idx="4"/>
            <a:endCxn id="153" idx="1"/>
          </p:cNvCxnSpPr>
          <p:nvPr/>
        </p:nvCxnSpPr>
        <p:spPr>
          <a:xfrm>
            <a:off x="6376162" y="3561599"/>
            <a:ext cx="861220" cy="2068214"/>
          </a:xfrm>
          <a:prstGeom prst="curvedConnector3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1" name="Imagem 17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4230" y="1020711"/>
            <a:ext cx="1257896" cy="1228480"/>
          </a:xfrm>
          <a:prstGeom prst="rect">
            <a:avLst/>
          </a:prstGeom>
        </p:spPr>
      </p:pic>
      <p:pic>
        <p:nvPicPr>
          <p:cNvPr id="170" name="Imagem 16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91172" y="1009517"/>
            <a:ext cx="1290216" cy="1239673"/>
          </a:xfrm>
          <a:prstGeom prst="rect">
            <a:avLst/>
          </a:prstGeom>
        </p:spPr>
      </p:pic>
      <p:sp>
        <p:nvSpPr>
          <p:cNvPr id="173" name="Seta: para a Direita Listrada 172"/>
          <p:cNvSpPr/>
          <p:nvPr/>
        </p:nvSpPr>
        <p:spPr>
          <a:xfrm>
            <a:off x="8577804" y="1026376"/>
            <a:ext cx="506839" cy="418950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5" name="Seta: para a Direita Listrada 174"/>
          <p:cNvSpPr/>
          <p:nvPr/>
        </p:nvSpPr>
        <p:spPr>
          <a:xfrm>
            <a:off x="9208828" y="2448314"/>
            <a:ext cx="506839" cy="418950"/>
          </a:xfrm>
          <a:prstGeom prst="stripedRightArrow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6" name="Seta: para a Direita Listrada 175"/>
          <p:cNvSpPr/>
          <p:nvPr/>
        </p:nvSpPr>
        <p:spPr>
          <a:xfrm>
            <a:off x="9197134" y="4936423"/>
            <a:ext cx="506839" cy="418950"/>
          </a:xfrm>
          <a:prstGeom prst="stripedRightArrow">
            <a:avLst/>
          </a:prstGeom>
          <a:solidFill>
            <a:srgbClr val="FF505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7" name="Retângulo 176"/>
          <p:cNvSpPr/>
          <p:nvPr/>
        </p:nvSpPr>
        <p:spPr>
          <a:xfrm>
            <a:off x="9238986" y="2341996"/>
            <a:ext cx="2466485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dirty="0" err="1"/>
              <a:t>Lado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100m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Quadrículas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 150X185 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Área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277,5 km</a:t>
            </a:r>
            <a:r>
              <a:rPr lang="en-US" baseline="30000" dirty="0"/>
              <a:t>2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Regiões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15X15</a:t>
            </a:r>
          </a:p>
        </p:txBody>
      </p:sp>
      <p:sp>
        <p:nvSpPr>
          <p:cNvPr id="178" name="Seta: para a Direita Listrada 177"/>
          <p:cNvSpPr/>
          <p:nvPr/>
        </p:nvSpPr>
        <p:spPr>
          <a:xfrm>
            <a:off x="9197135" y="3258847"/>
            <a:ext cx="506839" cy="418950"/>
          </a:xfrm>
          <a:prstGeom prst="stripedRightArrow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9" name="Seta: para a Direita Listrada 178"/>
          <p:cNvSpPr/>
          <p:nvPr/>
        </p:nvSpPr>
        <p:spPr>
          <a:xfrm>
            <a:off x="9217963" y="4067426"/>
            <a:ext cx="506839" cy="418950"/>
          </a:xfrm>
          <a:prstGeom prst="stripedRightArrow">
            <a:avLst/>
          </a:prstGeom>
          <a:solidFill>
            <a:schemeClr val="tx1">
              <a:lumMod val="85000"/>
            </a:schemeClr>
          </a:solidFill>
          <a:ln>
            <a:solidFill>
              <a:schemeClr val="tx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76429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endParaRPr lang="en-US" dirty="0"/>
          </a:p>
        </p:txBody>
      </p:sp>
      <p:sp>
        <p:nvSpPr>
          <p:cNvPr id="41" name="CaixaDeTexto 40"/>
          <p:cNvSpPr txBox="1"/>
          <p:nvPr/>
        </p:nvSpPr>
        <p:spPr>
          <a:xfrm>
            <a:off x="242702" y="1485900"/>
            <a:ext cx="11698417" cy="6463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2013</a:t>
            </a:r>
          </a:p>
        </p:txBody>
      </p:sp>
      <p:sp>
        <p:nvSpPr>
          <p:cNvPr id="42" name="CaixaDeTexto 41"/>
          <p:cNvSpPr txBox="1"/>
          <p:nvPr/>
        </p:nvSpPr>
        <p:spPr>
          <a:xfrm>
            <a:off x="1204787" y="2252647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sp>
        <p:nvSpPr>
          <p:cNvPr id="43" name="CaixaDeTexto 42"/>
          <p:cNvSpPr txBox="1"/>
          <p:nvPr/>
        </p:nvSpPr>
        <p:spPr>
          <a:xfrm>
            <a:off x="3523245" y="2233558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 x 3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5849118" y="2233558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5 x 5</a:t>
            </a:r>
          </a:p>
        </p:txBody>
      </p:sp>
      <p:sp>
        <p:nvSpPr>
          <p:cNvPr id="45" name="CaixaDeTexto 44"/>
          <p:cNvSpPr txBox="1"/>
          <p:nvPr/>
        </p:nvSpPr>
        <p:spPr>
          <a:xfrm>
            <a:off x="8177841" y="225264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7 x 7</a:t>
            </a:r>
          </a:p>
        </p:txBody>
      </p:sp>
      <p:sp>
        <p:nvSpPr>
          <p:cNvPr id="46" name="CaixaDeTexto 45"/>
          <p:cNvSpPr txBox="1"/>
          <p:nvPr/>
        </p:nvSpPr>
        <p:spPr>
          <a:xfrm>
            <a:off x="9804541" y="2252647"/>
            <a:ext cx="2015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Tendência</a:t>
            </a:r>
            <a:endParaRPr lang="en-US" dirty="0"/>
          </a:p>
        </p:txBody>
      </p:sp>
      <p:grpSp>
        <p:nvGrpSpPr>
          <p:cNvPr id="23" name="Agrupar 22"/>
          <p:cNvGrpSpPr/>
          <p:nvPr/>
        </p:nvGrpSpPr>
        <p:grpSpPr>
          <a:xfrm>
            <a:off x="365959" y="2742395"/>
            <a:ext cx="11575160" cy="3742631"/>
            <a:chOff x="365959" y="2742396"/>
            <a:chExt cx="9086805" cy="2938064"/>
          </a:xfrm>
        </p:grpSpPr>
        <p:pic>
          <p:nvPicPr>
            <p:cNvPr id="8" name="Imagem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959" y="2743395"/>
              <a:ext cx="1781225" cy="1444236"/>
            </a:xfrm>
            <a:prstGeom prst="rect">
              <a:avLst/>
            </a:prstGeom>
          </p:spPr>
        </p:pic>
        <p:pic>
          <p:nvPicPr>
            <p:cNvPr id="13" name="Imagem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0684" y="2743395"/>
              <a:ext cx="1761905" cy="1428571"/>
            </a:xfrm>
            <a:prstGeom prst="rect">
              <a:avLst/>
            </a:prstGeom>
          </p:spPr>
        </p:pic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7021" y="2742774"/>
              <a:ext cx="1761905" cy="1428571"/>
            </a:xfrm>
            <a:prstGeom prst="rect">
              <a:avLst/>
            </a:prstGeom>
          </p:spPr>
        </p:pic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2426" y="2742774"/>
              <a:ext cx="1761905" cy="1428571"/>
            </a:xfrm>
            <a:prstGeom prst="rect">
              <a:avLst/>
            </a:prstGeom>
          </p:spPr>
        </p:pic>
        <p:pic>
          <p:nvPicPr>
            <p:cNvPr id="16" name="Imagem 1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90393" y="2742396"/>
              <a:ext cx="1762371" cy="1428949"/>
            </a:xfrm>
            <a:prstGeom prst="rect">
              <a:avLst/>
            </a:prstGeom>
          </p:spPr>
        </p:pic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08212" y="4251511"/>
              <a:ext cx="1762371" cy="1428949"/>
            </a:xfrm>
            <a:prstGeom prst="rect">
              <a:avLst/>
            </a:prstGeom>
          </p:spPr>
        </p:pic>
        <p:pic>
          <p:nvPicPr>
            <p:cNvPr id="19" name="Imagem 18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4083" y="4251511"/>
              <a:ext cx="1762371" cy="1428949"/>
            </a:xfrm>
            <a:prstGeom prst="rect">
              <a:avLst/>
            </a:prstGeom>
          </p:spPr>
        </p:pic>
        <p:pic>
          <p:nvPicPr>
            <p:cNvPr id="20" name="Imagem 1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2192" y="4250892"/>
              <a:ext cx="1762371" cy="1428949"/>
            </a:xfrm>
            <a:prstGeom prst="rect">
              <a:avLst/>
            </a:prstGeom>
          </p:spPr>
        </p:pic>
        <p:pic>
          <p:nvPicPr>
            <p:cNvPr id="21" name="Imagem 2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5591" y="4250892"/>
              <a:ext cx="1762371" cy="14289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947604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endParaRPr lang="en-US" dirty="0"/>
          </a:p>
        </p:txBody>
      </p:sp>
      <p:sp>
        <p:nvSpPr>
          <p:cNvPr id="41" name="CaixaDeTexto 40"/>
          <p:cNvSpPr txBox="1"/>
          <p:nvPr/>
        </p:nvSpPr>
        <p:spPr>
          <a:xfrm>
            <a:off x="242702" y="1485900"/>
            <a:ext cx="11698417" cy="646331"/>
          </a:xfrm>
          <a:prstGeom prst="rect">
            <a:avLst/>
          </a:prstGeom>
          <a:solidFill>
            <a:srgbClr val="FFD686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2014</a:t>
            </a:r>
          </a:p>
        </p:txBody>
      </p:sp>
      <p:grpSp>
        <p:nvGrpSpPr>
          <p:cNvPr id="23" name="Agrupar 22"/>
          <p:cNvGrpSpPr/>
          <p:nvPr/>
        </p:nvGrpSpPr>
        <p:grpSpPr>
          <a:xfrm>
            <a:off x="365346" y="2740660"/>
            <a:ext cx="11575774" cy="3743960"/>
            <a:chOff x="365345" y="2740660"/>
            <a:chExt cx="9085641" cy="2936687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5345" y="2743395"/>
              <a:ext cx="1781225" cy="1444236"/>
            </a:xfrm>
            <a:prstGeom prst="rect">
              <a:avLst/>
            </a:prstGeom>
          </p:spPr>
        </p:pic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3676" y="2740661"/>
              <a:ext cx="1761905" cy="1428571"/>
            </a:xfrm>
            <a:prstGeom prst="rect">
              <a:avLst/>
            </a:prstGeom>
          </p:spPr>
        </p:pic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62744" y="4248398"/>
              <a:ext cx="1762371" cy="1428949"/>
            </a:xfrm>
            <a:prstGeom prst="rect">
              <a:avLst/>
            </a:prstGeom>
          </p:spPr>
        </p:pic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6873" y="4248398"/>
              <a:ext cx="1762371" cy="1428949"/>
            </a:xfrm>
            <a:prstGeom prst="rect">
              <a:avLst/>
            </a:prstGeom>
          </p:spPr>
        </p:pic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1002" y="4246503"/>
              <a:ext cx="1762371" cy="1428949"/>
            </a:xfrm>
            <a:prstGeom prst="rect">
              <a:avLst/>
            </a:prstGeom>
          </p:spPr>
        </p:pic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8615" y="4248398"/>
              <a:ext cx="1762371" cy="1428949"/>
            </a:xfrm>
            <a:prstGeom prst="rect">
              <a:avLst/>
            </a:prstGeom>
          </p:spPr>
        </p:pic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6873" y="2740660"/>
              <a:ext cx="1761905" cy="1428571"/>
            </a:xfrm>
            <a:prstGeom prst="rect">
              <a:avLst/>
            </a:prstGeom>
          </p:spPr>
        </p:pic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0070" y="2742287"/>
              <a:ext cx="1761905" cy="1428571"/>
            </a:xfrm>
            <a:prstGeom prst="rect">
              <a:avLst/>
            </a:prstGeom>
          </p:spPr>
        </p:pic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8615" y="2740660"/>
              <a:ext cx="1762371" cy="1428949"/>
            </a:xfrm>
            <a:prstGeom prst="rect">
              <a:avLst/>
            </a:prstGeom>
          </p:spPr>
        </p:pic>
      </p:grpSp>
      <p:sp>
        <p:nvSpPr>
          <p:cNvPr id="30" name="CaixaDeTexto 29"/>
          <p:cNvSpPr txBox="1"/>
          <p:nvPr/>
        </p:nvSpPr>
        <p:spPr>
          <a:xfrm>
            <a:off x="1204787" y="2252647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sp>
        <p:nvSpPr>
          <p:cNvPr id="31" name="CaixaDeTexto 30"/>
          <p:cNvSpPr txBox="1"/>
          <p:nvPr/>
        </p:nvSpPr>
        <p:spPr>
          <a:xfrm>
            <a:off x="3523245" y="2233558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 x 3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5849118" y="2233558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5 x 5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8177841" y="225264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7 x 7</a:t>
            </a:r>
          </a:p>
        </p:txBody>
      </p:sp>
      <p:sp>
        <p:nvSpPr>
          <p:cNvPr id="34" name="CaixaDeTexto 33"/>
          <p:cNvSpPr txBox="1"/>
          <p:nvPr/>
        </p:nvSpPr>
        <p:spPr>
          <a:xfrm>
            <a:off x="9804541" y="2252647"/>
            <a:ext cx="2015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Tendência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2993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Imagem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221" y="4655083"/>
            <a:ext cx="2251089" cy="1825207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6221" y="2751038"/>
            <a:ext cx="2251089" cy="182520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endParaRPr lang="en-US" dirty="0"/>
          </a:p>
        </p:txBody>
      </p:sp>
      <p:sp>
        <p:nvSpPr>
          <p:cNvPr id="41" name="CaixaDeTexto 40"/>
          <p:cNvSpPr txBox="1"/>
          <p:nvPr/>
        </p:nvSpPr>
        <p:spPr>
          <a:xfrm>
            <a:off x="246791" y="1503843"/>
            <a:ext cx="11698417" cy="646331"/>
          </a:xfrm>
          <a:prstGeom prst="rect">
            <a:avLst/>
          </a:prstGeom>
          <a:solidFill>
            <a:srgbClr val="F6AB8C"/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2015</a:t>
            </a:r>
          </a:p>
        </p:txBody>
      </p:sp>
      <p:grpSp>
        <p:nvGrpSpPr>
          <p:cNvPr id="22" name="Agrupar 21"/>
          <p:cNvGrpSpPr/>
          <p:nvPr/>
        </p:nvGrpSpPr>
        <p:grpSpPr>
          <a:xfrm>
            <a:off x="363155" y="2740278"/>
            <a:ext cx="11577966" cy="3726654"/>
            <a:chOff x="363155" y="2740278"/>
            <a:chExt cx="9063758" cy="2917394"/>
          </a:xfrm>
        </p:grpSpPr>
        <p:pic>
          <p:nvPicPr>
            <p:cNvPr id="8" name="Imagem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3155" y="2740659"/>
              <a:ext cx="1761905" cy="1428571"/>
            </a:xfrm>
            <a:prstGeom prst="rect">
              <a:avLst/>
            </a:prstGeom>
          </p:spPr>
        </p:pic>
        <p:pic>
          <p:nvPicPr>
            <p:cNvPr id="14" name="Imagem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327" y="4228723"/>
              <a:ext cx="1762371" cy="1428949"/>
            </a:xfrm>
            <a:prstGeom prst="rect">
              <a:avLst/>
            </a:prstGeom>
          </p:spPr>
        </p:pic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4542" y="2740278"/>
              <a:ext cx="1762371" cy="1428949"/>
            </a:xfrm>
            <a:prstGeom prst="rect">
              <a:avLst/>
            </a:prstGeom>
          </p:spPr>
        </p:pic>
        <p:pic>
          <p:nvPicPr>
            <p:cNvPr id="17" name="Imagem 16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8559" y="2740657"/>
              <a:ext cx="1761905" cy="1428571"/>
            </a:xfrm>
            <a:prstGeom prst="rect">
              <a:avLst/>
            </a:prstGeom>
          </p:spPr>
        </p:pic>
        <p:pic>
          <p:nvPicPr>
            <p:cNvPr id="18" name="Imagem 17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9370" y="2740656"/>
              <a:ext cx="1761905" cy="1428571"/>
            </a:xfrm>
            <a:prstGeom prst="rect">
              <a:avLst/>
            </a:prstGeom>
          </p:spPr>
        </p:pic>
        <p:pic>
          <p:nvPicPr>
            <p:cNvPr id="20" name="Imagem 19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39136" y="4228343"/>
              <a:ext cx="1762371" cy="1428949"/>
            </a:xfrm>
            <a:prstGeom prst="rect">
              <a:avLst/>
            </a:prstGeom>
          </p:spPr>
        </p:pic>
        <p:pic>
          <p:nvPicPr>
            <p:cNvPr id="21" name="Imagem 2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64541" y="4228343"/>
              <a:ext cx="1762371" cy="1428949"/>
            </a:xfrm>
            <a:prstGeom prst="rect">
              <a:avLst/>
            </a:prstGeom>
          </p:spPr>
        </p:pic>
      </p:grpSp>
      <p:sp>
        <p:nvSpPr>
          <p:cNvPr id="31" name="CaixaDeTexto 30"/>
          <p:cNvSpPr txBox="1"/>
          <p:nvPr/>
        </p:nvSpPr>
        <p:spPr>
          <a:xfrm>
            <a:off x="1204787" y="2252647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sp>
        <p:nvSpPr>
          <p:cNvPr id="32" name="CaixaDeTexto 31"/>
          <p:cNvSpPr txBox="1"/>
          <p:nvPr/>
        </p:nvSpPr>
        <p:spPr>
          <a:xfrm>
            <a:off x="3523245" y="2233558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 x 3</a:t>
            </a:r>
          </a:p>
        </p:txBody>
      </p:sp>
      <p:sp>
        <p:nvSpPr>
          <p:cNvPr id="33" name="CaixaDeTexto 32"/>
          <p:cNvSpPr txBox="1"/>
          <p:nvPr/>
        </p:nvSpPr>
        <p:spPr>
          <a:xfrm>
            <a:off x="5849118" y="2233558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5 x 5</a:t>
            </a:r>
          </a:p>
        </p:txBody>
      </p:sp>
      <p:sp>
        <p:nvSpPr>
          <p:cNvPr id="34" name="CaixaDeTexto 33"/>
          <p:cNvSpPr txBox="1"/>
          <p:nvPr/>
        </p:nvSpPr>
        <p:spPr>
          <a:xfrm>
            <a:off x="8177841" y="225264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7 x 7</a:t>
            </a:r>
          </a:p>
        </p:txBody>
      </p:sp>
      <p:sp>
        <p:nvSpPr>
          <p:cNvPr id="35" name="CaixaDeTexto 34"/>
          <p:cNvSpPr txBox="1"/>
          <p:nvPr/>
        </p:nvSpPr>
        <p:spPr>
          <a:xfrm>
            <a:off x="9804541" y="2252647"/>
            <a:ext cx="2015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Tendência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69761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4671" y="2600325"/>
            <a:ext cx="4948429" cy="2651200"/>
          </a:xfrm>
        </p:spPr>
        <p:txBody>
          <a:bodyPr anchor="t">
            <a:normAutofit/>
          </a:bodyPr>
          <a:lstStyle/>
          <a:p>
            <a:r>
              <a:rPr lang="en-US" sz="5400" dirty="0" err="1"/>
              <a:t>Conclusão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3264026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Introdução</a:t>
            </a:r>
            <a:endParaRPr lang="en-US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2725" y="1886982"/>
            <a:ext cx="6686550" cy="3084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40511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8" name="Gráfico 7"/>
          <p:cNvGraphicFramePr/>
          <p:nvPr>
            <p:extLst>
              <p:ext uri="{D42A27DB-BD31-4B8C-83A1-F6EECF244321}">
                <p14:modId xmlns:p14="http://schemas.microsoft.com/office/powerpoint/2010/main" val="3993867997"/>
              </p:ext>
            </p:extLst>
          </p:nvPr>
        </p:nvGraphicFramePr>
        <p:xfrm>
          <a:off x="0" y="1710267"/>
          <a:ext cx="6024563" cy="4016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1" name="Gráfico 10"/>
          <p:cNvGraphicFramePr/>
          <p:nvPr>
            <p:extLst>
              <p:ext uri="{D42A27DB-BD31-4B8C-83A1-F6EECF244321}">
                <p14:modId xmlns:p14="http://schemas.microsoft.com/office/powerpoint/2010/main" val="1382652609"/>
              </p:ext>
            </p:extLst>
          </p:nvPr>
        </p:nvGraphicFramePr>
        <p:xfrm>
          <a:off x="6024563" y="1710266"/>
          <a:ext cx="6024563" cy="4016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1992713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Tópicos</a:t>
            </a:r>
            <a:r>
              <a:rPr lang="en-US" dirty="0"/>
              <a:t> Remover </a:t>
            </a:r>
            <a:r>
              <a:rPr lang="en-US" dirty="0" err="1"/>
              <a:t>este</a:t>
            </a:r>
            <a:r>
              <a:rPr lang="en-US" dirty="0"/>
              <a:t> slide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O </a:t>
            </a:r>
            <a:r>
              <a:rPr lang="en-US" dirty="0" err="1"/>
              <a:t>problema</a:t>
            </a:r>
            <a:r>
              <a:rPr lang="en-US" dirty="0"/>
              <a:t> de </a:t>
            </a:r>
            <a:r>
              <a:rPr lang="en-US" dirty="0" err="1"/>
              <a:t>crescimento</a:t>
            </a:r>
            <a:r>
              <a:rPr lang="en-US" dirty="0"/>
              <a:t> especial.</a:t>
            </a:r>
          </a:p>
          <a:p>
            <a:r>
              <a:rPr lang="en-US" dirty="0" err="1"/>
              <a:t>Objetivos</a:t>
            </a:r>
            <a:endParaRPr lang="en-US" dirty="0"/>
          </a:p>
          <a:p>
            <a:r>
              <a:rPr lang="en-US" dirty="0" err="1"/>
              <a:t>Teoria</a:t>
            </a:r>
            <a:endParaRPr lang="en-US" dirty="0"/>
          </a:p>
          <a:p>
            <a:pPr lvl="1"/>
            <a:r>
              <a:rPr lang="en-US" dirty="0"/>
              <a:t>ICA</a:t>
            </a:r>
          </a:p>
          <a:p>
            <a:pPr lvl="1"/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endParaRPr lang="en-US" dirty="0"/>
          </a:p>
          <a:p>
            <a:r>
              <a:rPr lang="en-US" dirty="0" err="1"/>
              <a:t>Metodologia</a:t>
            </a:r>
            <a:endParaRPr lang="en-US" dirty="0"/>
          </a:p>
          <a:p>
            <a:pPr lvl="1"/>
            <a:r>
              <a:rPr lang="en-US" dirty="0"/>
              <a:t>ICA </a:t>
            </a:r>
            <a:r>
              <a:rPr lang="en-US" dirty="0" err="1"/>
              <a:t>Modificado</a:t>
            </a:r>
            <a:endParaRPr lang="en-US" dirty="0"/>
          </a:p>
          <a:p>
            <a:pPr lvl="1"/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 com </a:t>
            </a:r>
            <a:r>
              <a:rPr lang="en-US" dirty="0" err="1"/>
              <a:t>índices</a:t>
            </a:r>
            <a:endParaRPr lang="en-US" dirty="0"/>
          </a:p>
          <a:p>
            <a:pPr lvl="1"/>
            <a:r>
              <a:rPr lang="en-US" dirty="0" err="1"/>
              <a:t>Combinação</a:t>
            </a:r>
            <a:r>
              <a:rPr lang="en-US" dirty="0"/>
              <a:t> de ambos</a:t>
            </a:r>
          </a:p>
          <a:p>
            <a:r>
              <a:rPr lang="en-US" dirty="0"/>
              <a:t>Testes (</a:t>
            </a:r>
            <a:r>
              <a:rPr lang="en-US" dirty="0" err="1"/>
              <a:t>Tabelas</a:t>
            </a:r>
            <a:r>
              <a:rPr lang="en-US" dirty="0"/>
              <a:t> e </a:t>
            </a:r>
            <a:r>
              <a:rPr lang="en-US" dirty="0" err="1"/>
              <a:t>gráficos</a:t>
            </a:r>
            <a:r>
              <a:rPr lang="en-US" dirty="0"/>
              <a:t>)</a:t>
            </a:r>
          </a:p>
          <a:p>
            <a:r>
              <a:rPr lang="en-US" dirty="0" err="1"/>
              <a:t>Conclusão</a:t>
            </a:r>
            <a:endParaRPr lang="en-US" dirty="0"/>
          </a:p>
          <a:p>
            <a:pPr lvl="1"/>
            <a:r>
              <a:rPr lang="en-US" dirty="0" err="1"/>
              <a:t>Trabalhos</a:t>
            </a:r>
            <a:r>
              <a:rPr lang="en-US" dirty="0"/>
              <a:t> </a:t>
            </a:r>
            <a:r>
              <a:rPr lang="en-US" dirty="0" err="1"/>
              <a:t>futuros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012124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 </a:t>
            </a:r>
            <a:r>
              <a:rPr lang="en-US" dirty="0" err="1"/>
              <a:t>crescimento</a:t>
            </a:r>
            <a:r>
              <a:rPr lang="en-US" dirty="0"/>
              <a:t> </a:t>
            </a:r>
            <a:r>
              <a:rPr lang="en-US" dirty="0" err="1"/>
              <a:t>espacial</a:t>
            </a:r>
            <a:r>
              <a:rPr lang="en-US" dirty="0"/>
              <a:t> </a:t>
            </a:r>
            <a:r>
              <a:rPr lang="en-US" dirty="0" err="1"/>
              <a:t>urbano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err="1"/>
              <a:t>Previsão</a:t>
            </a:r>
            <a:endParaRPr lang="en-US" dirty="0"/>
          </a:p>
          <a:p>
            <a:pPr lvl="1"/>
            <a:r>
              <a:rPr lang="en-US" dirty="0" err="1"/>
              <a:t>Dificuldades</a:t>
            </a:r>
            <a:endParaRPr lang="en-US" dirty="0"/>
          </a:p>
          <a:p>
            <a:pPr lvl="1"/>
            <a:r>
              <a:rPr lang="en-US" dirty="0" err="1"/>
              <a:t>Fatores</a:t>
            </a:r>
            <a:endParaRPr lang="en-US" dirty="0"/>
          </a:p>
          <a:p>
            <a:r>
              <a:rPr lang="en-US" dirty="0" err="1"/>
              <a:t>Espaço</a:t>
            </a:r>
            <a:r>
              <a:rPr lang="en-US" dirty="0"/>
              <a:t> de </a:t>
            </a:r>
            <a:r>
              <a:rPr lang="en-US" dirty="0" err="1"/>
              <a:t>trabalho</a:t>
            </a:r>
            <a:r>
              <a:rPr lang="en-US" dirty="0"/>
              <a:t>(USAR </a:t>
            </a:r>
            <a:r>
              <a:rPr lang="en-US" dirty="0" err="1"/>
              <a:t>figura</a:t>
            </a:r>
            <a:r>
              <a:rPr lang="en-US" dirty="0"/>
              <a:t> 2)</a:t>
            </a:r>
          </a:p>
          <a:p>
            <a:pPr lvl="1"/>
            <a:r>
              <a:rPr lang="en-US" dirty="0" err="1"/>
              <a:t>Quadrículas</a:t>
            </a:r>
            <a:r>
              <a:rPr lang="en-US" dirty="0"/>
              <a:t> vs. Regional</a:t>
            </a:r>
          </a:p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ajuste</a:t>
            </a:r>
            <a:r>
              <a:rPr lang="en-US" dirty="0"/>
              <a:t> vs. </a:t>
            </a:r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uso</a:t>
            </a:r>
            <a:r>
              <a:rPr lang="en-US" dirty="0"/>
              <a:t> da terra</a:t>
            </a:r>
          </a:p>
          <a:p>
            <a:r>
              <a:rPr lang="en-US" dirty="0" err="1"/>
              <a:t>Erros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Distribuição</a:t>
            </a:r>
            <a:r>
              <a:rPr lang="en-US" dirty="0"/>
              <a:t> de </a:t>
            </a:r>
            <a:r>
              <a:rPr lang="en-US" dirty="0" err="1"/>
              <a:t>carga</a:t>
            </a:r>
            <a:r>
              <a:rPr lang="en-US" dirty="0"/>
              <a:t>(USAR </a:t>
            </a:r>
            <a:r>
              <a:rPr lang="en-US" dirty="0" err="1"/>
              <a:t>Figura</a:t>
            </a:r>
            <a:r>
              <a:rPr lang="en-US" dirty="0"/>
              <a:t> 3)</a:t>
            </a:r>
          </a:p>
          <a:p>
            <a:pPr lvl="1"/>
            <a:r>
              <a:rPr lang="en-US" dirty="0" err="1"/>
              <a:t>Conversão</a:t>
            </a:r>
            <a:r>
              <a:rPr lang="en-US" dirty="0"/>
              <a:t> de </a:t>
            </a:r>
            <a:r>
              <a:rPr lang="en-US" dirty="0" err="1"/>
              <a:t>coordenadas</a:t>
            </a:r>
            <a:r>
              <a:rPr lang="en-US" dirty="0"/>
              <a:t> (</a:t>
            </a:r>
            <a:r>
              <a:rPr lang="en-US" dirty="0" err="1"/>
              <a:t>Geográficas</a:t>
            </a:r>
            <a:r>
              <a:rPr lang="en-US" dirty="0"/>
              <a:t> -&gt; </a:t>
            </a:r>
            <a:r>
              <a:rPr lang="en-US" dirty="0" err="1"/>
              <a:t>Quadrículas</a:t>
            </a:r>
            <a:r>
              <a:rPr lang="en-US" dirty="0"/>
              <a:t>(UTM))</a:t>
            </a:r>
          </a:p>
          <a:p>
            <a:pPr lvl="2"/>
            <a:r>
              <a:rPr lang="en-US" dirty="0" err="1"/>
              <a:t>Haversine</a:t>
            </a:r>
            <a:endParaRPr lang="en-US" dirty="0"/>
          </a:p>
          <a:p>
            <a:pPr lvl="2"/>
            <a:r>
              <a:rPr lang="en-US" dirty="0" err="1"/>
              <a:t>Função</a:t>
            </a:r>
            <a:r>
              <a:rPr lang="en-US" dirty="0"/>
              <a:t> </a:t>
            </a:r>
            <a:r>
              <a:rPr lang="en-US" dirty="0" err="1"/>
              <a:t>distância</a:t>
            </a:r>
            <a:r>
              <a:rPr lang="en-US" dirty="0"/>
              <a:t>(</a:t>
            </a:r>
            <a:r>
              <a:rPr lang="en-US" dirty="0" err="1"/>
              <a:t>não</a:t>
            </a:r>
            <a:r>
              <a:rPr lang="en-US" dirty="0"/>
              <a:t> o </a:t>
            </a:r>
            <a:r>
              <a:rPr lang="en-US" dirty="0" err="1"/>
              <a:t>código</a:t>
            </a:r>
            <a:r>
              <a:rPr lang="en-US" dirty="0"/>
              <a:t>, </a:t>
            </a:r>
            <a:r>
              <a:rPr lang="en-US" dirty="0" err="1"/>
              <a:t>apenas</a:t>
            </a:r>
            <a:r>
              <a:rPr lang="en-US" dirty="0"/>
              <a:t> a </a:t>
            </a:r>
            <a:r>
              <a:rPr lang="en-US" dirty="0" err="1"/>
              <a:t>chamada</a:t>
            </a:r>
            <a:r>
              <a:rPr lang="en-US" dirty="0"/>
              <a:t>).</a:t>
            </a:r>
          </a:p>
          <a:p>
            <a:r>
              <a:rPr lang="en-US" dirty="0"/>
              <a:t>A </a:t>
            </a:r>
            <a:r>
              <a:rPr lang="en-US" dirty="0" err="1"/>
              <a:t>metodologia</a:t>
            </a:r>
            <a:r>
              <a:rPr lang="en-US" dirty="0"/>
              <a:t> </a:t>
            </a:r>
            <a:r>
              <a:rPr lang="en-US" dirty="0" err="1"/>
              <a:t>proposta</a:t>
            </a:r>
            <a:endParaRPr lang="en-US" dirty="0"/>
          </a:p>
          <a:p>
            <a:pPr lvl="1"/>
            <a:r>
              <a:rPr lang="en-US" dirty="0" err="1"/>
              <a:t>ICA+Convolução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0323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762166" y="-147803"/>
            <a:ext cx="13564926" cy="8193328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effectLst>
            <a:outerShdw blurRad="50800" dist="50800" dir="5400000" algn="ctr" rotWithShape="0">
              <a:schemeClr val="bg1">
                <a:lumMod val="95000"/>
                <a:lumOff val="5000"/>
              </a:schemeClr>
            </a:outerShdw>
          </a:effectLst>
        </p:spPr>
        <p:txBody>
          <a:bodyPr/>
          <a:lstStyle/>
          <a:p>
            <a:r>
              <a:rPr lang="en-US" dirty="0" err="1"/>
              <a:t>Prevendo</a:t>
            </a:r>
            <a:r>
              <a:rPr lang="en-US" dirty="0"/>
              <a:t> o </a:t>
            </a:r>
            <a:r>
              <a:rPr lang="en-US" dirty="0" err="1"/>
              <a:t>crescimento</a:t>
            </a:r>
            <a:r>
              <a:rPr lang="en-US" dirty="0"/>
              <a:t> </a:t>
            </a:r>
            <a:r>
              <a:rPr lang="en-US" dirty="0" err="1"/>
              <a:t>espacial</a:t>
            </a:r>
            <a:r>
              <a:rPr lang="en-US" dirty="0"/>
              <a:t> </a:t>
            </a:r>
            <a:r>
              <a:rPr lang="en-US" dirty="0" err="1"/>
              <a:t>urbano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82855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Mapas de regiões</a:t>
            </a:r>
            <a:endParaRPr lang="en-US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487" y="1690688"/>
            <a:ext cx="7177025" cy="4983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38108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(WILLIS,2002)</a:t>
            </a:r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ajuste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Espaço Reservado para Conteúdo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764" y="2501957"/>
            <a:ext cx="3328078" cy="20925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729" y="2501954"/>
            <a:ext cx="3328078" cy="20925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199" y="2501954"/>
            <a:ext cx="3328078" cy="20925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6669" y="2501954"/>
            <a:ext cx="3328078" cy="209252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695" y="2528559"/>
            <a:ext cx="3321938" cy="20886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CaixaDeTexto 17"/>
          <p:cNvSpPr txBox="1"/>
          <p:nvPr/>
        </p:nvSpPr>
        <p:spPr>
          <a:xfrm>
            <a:off x="1064934" y="3319043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2004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2824931" y="3319043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2008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336747" y="3315181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2010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5878952" y="3317408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2012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7215852" y="3340151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2014</a:t>
            </a:r>
          </a:p>
        </p:txBody>
      </p:sp>
    </p:spTree>
    <p:extLst>
      <p:ext uri="{BB962C8B-B14F-4D97-AF65-F5344CB8AC3E}">
        <p14:creationId xmlns:p14="http://schemas.microsoft.com/office/powerpoint/2010/main" val="24791470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/>
          <p:cNvSpPr/>
          <p:nvPr/>
        </p:nvSpPr>
        <p:spPr>
          <a:xfrm>
            <a:off x="6826128" y="2429669"/>
            <a:ext cx="3926886" cy="314325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Alguns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Mapas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do Plano 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Diretor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Taubaté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-SP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827" y="3001223"/>
            <a:ext cx="2772453" cy="192834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4681" y="3303640"/>
            <a:ext cx="2654649" cy="184584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endParaRPr lang="en-US" dirty="0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baseados</a:t>
            </a:r>
            <a:r>
              <a:rPr lang="en-US" dirty="0"/>
              <a:t> no </a:t>
            </a:r>
            <a:r>
              <a:rPr lang="en-US" dirty="0" err="1"/>
              <a:t>uso</a:t>
            </a:r>
            <a:r>
              <a:rPr lang="en-US" dirty="0"/>
              <a:t> da terra.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448" y="2840895"/>
            <a:ext cx="3321938" cy="20886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9412" y="3722547"/>
            <a:ext cx="2850285" cy="1845849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1063725" y="3170035"/>
            <a:ext cx="1538927" cy="1430388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ipse 24"/>
          <p:cNvSpPr/>
          <p:nvPr/>
        </p:nvSpPr>
        <p:spPr>
          <a:xfrm>
            <a:off x="1620824" y="2873133"/>
            <a:ext cx="1329300" cy="12606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ipse 25"/>
          <p:cNvSpPr/>
          <p:nvPr/>
        </p:nvSpPr>
        <p:spPr>
          <a:xfrm>
            <a:off x="2906740" y="3254909"/>
            <a:ext cx="1329300" cy="1260640"/>
          </a:xfrm>
          <a:prstGeom prst="ellipse">
            <a:avLst/>
          </a:prstGeom>
          <a:solidFill>
            <a:schemeClr val="accent4">
              <a:lumMod val="75000"/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ipse 26"/>
          <p:cNvSpPr/>
          <p:nvPr/>
        </p:nvSpPr>
        <p:spPr>
          <a:xfrm>
            <a:off x="2482008" y="4069894"/>
            <a:ext cx="1074837" cy="758737"/>
          </a:xfrm>
          <a:prstGeom prst="ellipse">
            <a:avLst/>
          </a:prstGeom>
          <a:solidFill>
            <a:schemeClr val="accent4">
              <a:lumMod val="75000"/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ipse 27"/>
          <p:cNvSpPr/>
          <p:nvPr/>
        </p:nvSpPr>
        <p:spPr>
          <a:xfrm>
            <a:off x="2569669" y="2980397"/>
            <a:ext cx="1089700" cy="470622"/>
          </a:xfrm>
          <a:prstGeom prst="ellipse">
            <a:avLst/>
          </a:prstGeom>
          <a:solidFill>
            <a:srgbClr val="FF0000">
              <a:alpha val="49000"/>
            </a:srgb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aixaDeTexto 35"/>
          <p:cNvSpPr txBox="1"/>
          <p:nvPr/>
        </p:nvSpPr>
        <p:spPr>
          <a:xfrm>
            <a:off x="1947186" y="2836925"/>
            <a:ext cx="162420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err="1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Zoneamento</a:t>
            </a:r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 2014</a:t>
            </a:r>
          </a:p>
        </p:txBody>
      </p:sp>
    </p:spTree>
    <p:extLst>
      <p:ext uri="{BB962C8B-B14F-4D97-AF65-F5344CB8AC3E}">
        <p14:creationId xmlns:p14="http://schemas.microsoft.com/office/powerpoint/2010/main" val="6354853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752475" y="185578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2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0289" y="1855786"/>
            <a:ext cx="3320922" cy="3243263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2689" y="2008186"/>
            <a:ext cx="3320922" cy="3243263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089" y="2160586"/>
            <a:ext cx="3320922" cy="3243263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7489" y="2312986"/>
            <a:ext cx="3320922" cy="324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5554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752475" y="1855786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3</a:t>
            </a: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080" y="1214274"/>
            <a:ext cx="4158395" cy="3878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2604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1247775" y="2198686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8800" dirty="0">
                <a:latin typeface="Lucida Calligraphy" panose="03010101010101010101" pitchFamily="66" charset="0"/>
              </a:rPr>
              <a:t>			</a:t>
            </a:r>
            <a:r>
              <a:rPr lang="en-US" sz="8800" dirty="0" err="1">
                <a:latin typeface="Lucida Calligraphy" panose="03010101010101010101" pitchFamily="66" charset="0"/>
              </a:rPr>
              <a:t>F</a:t>
            </a:r>
            <a:r>
              <a:rPr lang="en-US" sz="8800" baseline="-25000" dirty="0" err="1">
                <a:latin typeface="+mj-lt"/>
              </a:rPr>
              <a:t>avaliação</a:t>
            </a:r>
            <a:r>
              <a:rPr lang="en-US" sz="8800" dirty="0">
                <a:latin typeface="+mj-lt"/>
              </a:rPr>
              <a:t>()</a:t>
            </a:r>
          </a:p>
          <a:p>
            <a:pPr marL="0" indent="0">
              <a:buNone/>
            </a:pPr>
            <a:endParaRPr lang="en-US" sz="8800" dirty="0">
              <a:latin typeface="+mj-lt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  <p:sp>
        <p:nvSpPr>
          <p:cNvPr id="5" name="Espaço Reservado para Conteúdo 11"/>
          <p:cNvSpPr txBox="1">
            <a:spLocks/>
          </p:cNvSpPr>
          <p:nvPr/>
        </p:nvSpPr>
        <p:spPr>
          <a:xfrm>
            <a:off x="904875" y="20081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775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/>
          <p:cNvSpPr/>
          <p:nvPr/>
        </p:nvSpPr>
        <p:spPr>
          <a:xfrm>
            <a:off x="838200" y="1973928"/>
            <a:ext cx="6597650" cy="281391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ítulo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Introdução</a:t>
            </a:r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477" y="2008885"/>
            <a:ext cx="3269273" cy="1817587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01" y="2011583"/>
            <a:ext cx="3254476" cy="1812189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901" y="3825732"/>
            <a:ext cx="1823681" cy="76068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3477" y="3823772"/>
            <a:ext cx="1823795" cy="934614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58950" y="1966307"/>
            <a:ext cx="4052774" cy="2813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01652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752475" y="1855786"/>
            <a:ext cx="10515600" cy="4351338"/>
          </a:xfrm>
        </p:spPr>
        <p:txBody>
          <a:bodyPr>
            <a:normAutofit fontScale="47500" lnSpcReduction="20000"/>
          </a:bodyPr>
          <a:lstStyle/>
          <a:p>
            <a:pPr marL="0" indent="0">
              <a:buNone/>
            </a:pPr>
            <a:r>
              <a:rPr lang="en-US" sz="8800" dirty="0">
                <a:latin typeface="Lucida Calligraphy" panose="03010101010101010101" pitchFamily="66" charset="0"/>
              </a:rPr>
              <a:t>ICA</a:t>
            </a:r>
          </a:p>
          <a:p>
            <a:pPr marL="0" indent="0">
              <a:buNone/>
            </a:pPr>
            <a:r>
              <a:rPr lang="en-US" sz="8800" dirty="0">
                <a:latin typeface="Lucida Calligraphy" panose="03010101010101010101" pitchFamily="66" charset="0"/>
              </a:rPr>
              <a:t>{</a:t>
            </a:r>
          </a:p>
          <a:p>
            <a:pPr marL="0" indent="0">
              <a:buNone/>
            </a:pPr>
            <a:r>
              <a:rPr lang="en-US" sz="8800" dirty="0">
                <a:latin typeface="Lucida Calligraphy" panose="03010101010101010101" pitchFamily="66" charset="0"/>
              </a:rPr>
              <a:t>	</a:t>
            </a:r>
            <a:r>
              <a:rPr lang="en-US" sz="8800" dirty="0" err="1">
                <a:latin typeface="Lucida Calligraphy" panose="03010101010101010101" pitchFamily="66" charset="0"/>
              </a:rPr>
              <a:t>F</a:t>
            </a:r>
            <a:r>
              <a:rPr lang="en-US" sz="8800" baseline="-25000" dirty="0" err="1">
                <a:latin typeface="+mj-lt"/>
              </a:rPr>
              <a:t>avaliação</a:t>
            </a:r>
            <a:r>
              <a:rPr lang="en-US" sz="8800" dirty="0">
                <a:latin typeface="+mj-lt"/>
              </a:rPr>
              <a:t>(a)</a:t>
            </a:r>
          </a:p>
          <a:p>
            <a:pPr marL="0" indent="0">
              <a:buNone/>
            </a:pPr>
            <a:r>
              <a:rPr lang="en-US" sz="8800" dirty="0">
                <a:latin typeface="Lucida Calligraphy" panose="03010101010101010101" pitchFamily="66" charset="0"/>
              </a:rPr>
              <a:t>	</a:t>
            </a:r>
            <a:r>
              <a:rPr lang="en-US" sz="8800" dirty="0" err="1">
                <a:latin typeface="Lucida Calligraphy" panose="03010101010101010101" pitchFamily="66" charset="0"/>
              </a:rPr>
              <a:t>F</a:t>
            </a:r>
            <a:r>
              <a:rPr lang="en-US" sz="8800" baseline="-25000" dirty="0" err="1"/>
              <a:t>avaliação</a:t>
            </a:r>
            <a:r>
              <a:rPr lang="en-US" sz="8800" dirty="0"/>
              <a:t>(b)</a:t>
            </a:r>
          </a:p>
          <a:p>
            <a:pPr marL="0" indent="0">
              <a:buNone/>
            </a:pPr>
            <a:r>
              <a:rPr lang="en-US" sz="8800" dirty="0">
                <a:latin typeface="+mj-lt"/>
              </a:rPr>
              <a:t>	…</a:t>
            </a:r>
          </a:p>
          <a:p>
            <a:pPr marL="0" indent="0">
              <a:buNone/>
            </a:pPr>
            <a:r>
              <a:rPr lang="en-US" sz="8800" dirty="0">
                <a:latin typeface="Lucida Calligraphy" panose="03010101010101010101" pitchFamily="66" charset="0"/>
              </a:rPr>
              <a:t>	</a:t>
            </a:r>
            <a:r>
              <a:rPr lang="en-US" sz="8800" dirty="0" err="1">
                <a:latin typeface="Lucida Calligraphy" panose="03010101010101010101" pitchFamily="66" charset="0"/>
              </a:rPr>
              <a:t>F</a:t>
            </a:r>
            <a:r>
              <a:rPr lang="en-US" sz="8800" baseline="-25000" dirty="0" err="1"/>
              <a:t>avaliação</a:t>
            </a:r>
            <a:r>
              <a:rPr lang="en-US" sz="8800" dirty="0"/>
              <a:t>(n)</a:t>
            </a:r>
          </a:p>
          <a:p>
            <a:pPr marL="0" indent="0">
              <a:buNone/>
            </a:pPr>
            <a:r>
              <a:rPr lang="en-US" sz="8800" dirty="0"/>
              <a:t>}</a:t>
            </a:r>
          </a:p>
          <a:p>
            <a:pPr marL="0" indent="0">
              <a:buNone/>
            </a:pPr>
            <a:endParaRPr lang="en-US" sz="8800" dirty="0">
              <a:latin typeface="+mj-lt"/>
            </a:endParaRPr>
          </a:p>
          <a:p>
            <a:pPr marL="0" indent="0">
              <a:buNone/>
            </a:pPr>
            <a:endParaRPr lang="en-US" sz="8800" dirty="0">
              <a:latin typeface="+mj-lt"/>
            </a:endParaRPr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0241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0" y="3058639"/>
            <a:ext cx="752475" cy="734975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857375" y="3105150"/>
            <a:ext cx="42195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Lucida Calligraphy" panose="03010101010101010101" pitchFamily="66" charset="0"/>
              </a:rPr>
              <a:t>F</a:t>
            </a:r>
            <a:r>
              <a:rPr lang="en-US" sz="4000" baseline="-25000" dirty="0"/>
              <a:t> </a:t>
            </a:r>
            <a:r>
              <a:rPr lang="en-US" sz="4000" dirty="0"/>
              <a:t>(</a:t>
            </a:r>
            <a:r>
              <a:rPr lang="en-US" sz="4000" dirty="0" err="1"/>
              <a:t>b</a:t>
            </a:r>
            <a:r>
              <a:rPr lang="en-US" sz="4000" baseline="-25000" dirty="0" err="1"/>
              <a:t>Ótimo</a:t>
            </a:r>
            <a:r>
              <a:rPr lang="en-US" sz="4000" dirty="0"/>
              <a:t>,        )  </a:t>
            </a:r>
            <a:r>
              <a:rPr lang="en-US" sz="4000" dirty="0">
                <a:sym typeface="Wingdings" panose="05000000000000000000" pitchFamily="2" charset="2"/>
              </a:rPr>
              <a:t></a:t>
            </a:r>
            <a:endParaRPr lang="en-US" sz="40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243387" y="3228260"/>
            <a:ext cx="53816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t</a:t>
            </a:r>
            <a:r>
              <a:rPr lang="en-US" sz="3200" baseline="-25000" dirty="0" err="1"/>
              <a:t>n</a:t>
            </a:r>
            <a:endParaRPr lang="en-US" sz="3200" baseline="-25000" dirty="0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975" y="3058639"/>
            <a:ext cx="752475" cy="734975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5991226" y="3227175"/>
            <a:ext cx="75247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-25000" dirty="0"/>
              <a:t>n+1</a:t>
            </a:r>
          </a:p>
        </p:txBody>
      </p:sp>
    </p:spTree>
    <p:extLst>
      <p:ext uri="{BB962C8B-B14F-4D97-AF65-F5344CB8AC3E}">
        <p14:creationId xmlns:p14="http://schemas.microsoft.com/office/powerpoint/2010/main" val="299166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0" y="3058639"/>
            <a:ext cx="752475" cy="734975"/>
          </a:xfrm>
          <a:prstGeom prst="rect">
            <a:avLst/>
          </a:prstGeom>
        </p:spPr>
      </p:pic>
      <p:sp>
        <p:nvSpPr>
          <p:cNvPr id="5" name="Retângulo 4"/>
          <p:cNvSpPr/>
          <p:nvPr/>
        </p:nvSpPr>
        <p:spPr>
          <a:xfrm>
            <a:off x="1857375" y="3105150"/>
            <a:ext cx="42195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Lucida Calligraphy" panose="03010101010101010101" pitchFamily="66" charset="0"/>
              </a:rPr>
              <a:t>F</a:t>
            </a:r>
            <a:r>
              <a:rPr lang="en-US" sz="4000" baseline="-25000" dirty="0"/>
              <a:t> </a:t>
            </a:r>
            <a:r>
              <a:rPr lang="en-US" sz="4000" dirty="0"/>
              <a:t>(</a:t>
            </a:r>
            <a:r>
              <a:rPr lang="en-US" sz="4000" dirty="0" err="1"/>
              <a:t>b</a:t>
            </a:r>
            <a:r>
              <a:rPr lang="en-US" sz="4000" baseline="-25000" dirty="0" err="1"/>
              <a:t>Ótimo</a:t>
            </a:r>
            <a:r>
              <a:rPr lang="en-US" sz="4000" dirty="0"/>
              <a:t>,        )  </a:t>
            </a:r>
            <a:r>
              <a:rPr lang="en-US" sz="4000" dirty="0">
                <a:sym typeface="Wingdings" panose="05000000000000000000" pitchFamily="2" charset="2"/>
              </a:rPr>
              <a:t></a:t>
            </a:r>
            <a:endParaRPr lang="en-US" sz="40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243387" y="3228260"/>
            <a:ext cx="53816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t</a:t>
            </a:r>
            <a:r>
              <a:rPr lang="en-US" sz="3200" baseline="-25000" dirty="0" err="1"/>
              <a:t>n</a:t>
            </a:r>
            <a:endParaRPr lang="en-US" sz="3200" baseline="-25000" dirty="0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975" y="3058639"/>
            <a:ext cx="752475" cy="734975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5895975" y="3227175"/>
            <a:ext cx="84772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t’</a:t>
            </a:r>
            <a:r>
              <a:rPr lang="en-US" sz="3200" baseline="-25000" dirty="0"/>
              <a:t>n+1</a:t>
            </a:r>
          </a:p>
        </p:txBody>
      </p:sp>
      <p:pic>
        <p:nvPicPr>
          <p:cNvPr id="16" name="Imagem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0" y="2099806"/>
            <a:ext cx="752475" cy="734975"/>
          </a:xfrm>
          <a:prstGeom prst="rect">
            <a:avLst/>
          </a:prstGeom>
        </p:spPr>
      </p:pic>
      <p:sp>
        <p:nvSpPr>
          <p:cNvPr id="17" name="Retângulo 16"/>
          <p:cNvSpPr/>
          <p:nvPr/>
        </p:nvSpPr>
        <p:spPr>
          <a:xfrm>
            <a:off x="1857375" y="2146317"/>
            <a:ext cx="42195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Lucida Calligraphy" panose="03010101010101010101" pitchFamily="66" charset="0"/>
              </a:rPr>
              <a:t>F</a:t>
            </a:r>
            <a:r>
              <a:rPr lang="en-US" sz="4000" baseline="-25000" dirty="0"/>
              <a:t> </a:t>
            </a:r>
            <a:r>
              <a:rPr lang="en-US" sz="4000" dirty="0"/>
              <a:t>(</a:t>
            </a:r>
            <a:r>
              <a:rPr lang="en-US" sz="4000" dirty="0" err="1"/>
              <a:t>b</a:t>
            </a:r>
            <a:r>
              <a:rPr lang="en-US" sz="4000" baseline="-25000" dirty="0" err="1"/>
              <a:t>Ótimo</a:t>
            </a:r>
            <a:r>
              <a:rPr lang="en-US" sz="4000" dirty="0"/>
              <a:t>,        )  </a:t>
            </a:r>
            <a:r>
              <a:rPr lang="en-US" sz="4000" dirty="0">
                <a:sym typeface="Wingdings" panose="05000000000000000000" pitchFamily="2" charset="2"/>
              </a:rPr>
              <a:t></a:t>
            </a:r>
            <a:endParaRPr lang="en-US" sz="4000" dirty="0"/>
          </a:p>
        </p:txBody>
      </p:sp>
      <p:sp>
        <p:nvSpPr>
          <p:cNvPr id="18" name="CaixaDeTexto 17"/>
          <p:cNvSpPr txBox="1"/>
          <p:nvPr/>
        </p:nvSpPr>
        <p:spPr>
          <a:xfrm>
            <a:off x="4243387" y="2269427"/>
            <a:ext cx="53816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t</a:t>
            </a:r>
            <a:r>
              <a:rPr lang="en-US" sz="3200" baseline="-25000" dirty="0" err="1"/>
              <a:t>n</a:t>
            </a:r>
            <a:endParaRPr lang="en-US" sz="3200" baseline="-25000" dirty="0"/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975" y="2099806"/>
            <a:ext cx="752475" cy="734975"/>
          </a:xfrm>
          <a:prstGeom prst="rect">
            <a:avLst/>
          </a:prstGeom>
        </p:spPr>
      </p:pic>
      <p:sp>
        <p:nvSpPr>
          <p:cNvPr id="20" name="CaixaDeTexto 19"/>
          <p:cNvSpPr txBox="1"/>
          <p:nvPr/>
        </p:nvSpPr>
        <p:spPr>
          <a:xfrm>
            <a:off x="5895975" y="2268342"/>
            <a:ext cx="84772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t’</a:t>
            </a:r>
            <a:r>
              <a:rPr lang="en-US" sz="3200" baseline="-25000" dirty="0"/>
              <a:t>n+1</a:t>
            </a: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7150" y="4983372"/>
            <a:ext cx="752475" cy="734975"/>
          </a:xfrm>
          <a:prstGeom prst="rect">
            <a:avLst/>
          </a:prstGeom>
        </p:spPr>
      </p:pic>
      <p:sp>
        <p:nvSpPr>
          <p:cNvPr id="22" name="Retângulo 21"/>
          <p:cNvSpPr/>
          <p:nvPr/>
        </p:nvSpPr>
        <p:spPr>
          <a:xfrm>
            <a:off x="1857375" y="5029883"/>
            <a:ext cx="421957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000" dirty="0">
                <a:latin typeface="Lucida Calligraphy" panose="03010101010101010101" pitchFamily="66" charset="0"/>
              </a:rPr>
              <a:t>F</a:t>
            </a:r>
            <a:r>
              <a:rPr lang="en-US" sz="4000" baseline="-25000" dirty="0"/>
              <a:t> </a:t>
            </a:r>
            <a:r>
              <a:rPr lang="en-US" sz="4000" dirty="0"/>
              <a:t>(</a:t>
            </a:r>
            <a:r>
              <a:rPr lang="en-US" sz="4000" dirty="0" err="1"/>
              <a:t>b</a:t>
            </a:r>
            <a:r>
              <a:rPr lang="en-US" sz="4000" baseline="-25000" dirty="0" err="1"/>
              <a:t>Ótimo</a:t>
            </a:r>
            <a:r>
              <a:rPr lang="en-US" sz="4000" dirty="0"/>
              <a:t>,        )  </a:t>
            </a:r>
            <a:r>
              <a:rPr lang="en-US" sz="4000" dirty="0">
                <a:sym typeface="Wingdings" panose="05000000000000000000" pitchFamily="2" charset="2"/>
              </a:rPr>
              <a:t></a:t>
            </a:r>
            <a:endParaRPr lang="en-US" sz="4000" dirty="0"/>
          </a:p>
        </p:txBody>
      </p:sp>
      <p:sp>
        <p:nvSpPr>
          <p:cNvPr id="23" name="CaixaDeTexto 22"/>
          <p:cNvSpPr txBox="1"/>
          <p:nvPr/>
        </p:nvSpPr>
        <p:spPr>
          <a:xfrm>
            <a:off x="4243387" y="5152993"/>
            <a:ext cx="538164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t</a:t>
            </a:r>
            <a:r>
              <a:rPr lang="en-US" sz="3200" baseline="-25000" dirty="0" err="1"/>
              <a:t>n</a:t>
            </a:r>
            <a:endParaRPr lang="en-US" sz="3200" baseline="-25000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5975" y="4983372"/>
            <a:ext cx="752475" cy="734975"/>
          </a:xfrm>
          <a:prstGeom prst="rect">
            <a:avLst/>
          </a:prstGeom>
        </p:spPr>
      </p:pic>
      <p:sp>
        <p:nvSpPr>
          <p:cNvPr id="25" name="CaixaDeTexto 24"/>
          <p:cNvSpPr txBox="1"/>
          <p:nvPr/>
        </p:nvSpPr>
        <p:spPr>
          <a:xfrm>
            <a:off x="5895975" y="5151908"/>
            <a:ext cx="847725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t’</a:t>
            </a:r>
            <a:r>
              <a:rPr lang="en-US" sz="3200" baseline="-25000" dirty="0"/>
              <a:t>n+1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4129087" y="3864422"/>
            <a:ext cx="414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  <a:p>
            <a:r>
              <a:rPr lang="en-US" dirty="0"/>
              <a:t>.</a:t>
            </a:r>
          </a:p>
        </p:txBody>
      </p:sp>
      <p:sp>
        <p:nvSpPr>
          <p:cNvPr id="6" name="Chave Direita 5"/>
          <p:cNvSpPr/>
          <p:nvPr/>
        </p:nvSpPr>
        <p:spPr>
          <a:xfrm>
            <a:off x="6981825" y="1838325"/>
            <a:ext cx="266700" cy="4324350"/>
          </a:xfrm>
          <a:prstGeom prst="rightBrace">
            <a:avLst>
              <a:gd name="adj1" fmla="val 140476"/>
              <a:gd name="adj2" fmla="val 48458"/>
            </a:avLst>
          </a:prstGeom>
          <a:ln w="3810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8100" y="2450201"/>
            <a:ext cx="3053233" cy="2933625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8805863" y="5341334"/>
            <a:ext cx="88106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t´</a:t>
            </a:r>
            <a:r>
              <a:rPr lang="en-US" sz="3200" baseline="-25000" dirty="0"/>
              <a:t>n+1</a:t>
            </a:r>
          </a:p>
        </p:txBody>
      </p:sp>
    </p:spTree>
    <p:extLst>
      <p:ext uri="{BB962C8B-B14F-4D97-AF65-F5344CB8AC3E}">
        <p14:creationId xmlns:p14="http://schemas.microsoft.com/office/powerpoint/2010/main" val="4408007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Modelagem</a:t>
            </a:r>
            <a:r>
              <a:rPr lang="en-US" dirty="0"/>
              <a:t> e </a:t>
            </a:r>
            <a:r>
              <a:rPr lang="en-US" dirty="0" err="1"/>
              <a:t>normalização</a:t>
            </a:r>
            <a:r>
              <a:rPr lang="en-US" dirty="0"/>
              <a:t> dos dados.</a:t>
            </a:r>
          </a:p>
          <a:p>
            <a:r>
              <a:rPr lang="en-US" dirty="0" err="1"/>
              <a:t>Transformação</a:t>
            </a:r>
            <a:r>
              <a:rPr lang="en-US" dirty="0"/>
              <a:t> dos dados </a:t>
            </a:r>
            <a:r>
              <a:rPr lang="en-US" dirty="0" err="1"/>
              <a:t>em</a:t>
            </a:r>
            <a:r>
              <a:rPr lang="en-US" dirty="0"/>
              <a:t> um </a:t>
            </a:r>
            <a:r>
              <a:rPr lang="en-US" dirty="0" err="1"/>
              <a:t>histórico</a:t>
            </a:r>
            <a:r>
              <a:rPr lang="en-US" dirty="0"/>
              <a:t> de </a:t>
            </a:r>
            <a:r>
              <a:rPr lang="en-US" dirty="0" err="1"/>
              <a:t>mapas</a:t>
            </a:r>
            <a:r>
              <a:rPr lang="en-US" dirty="0"/>
              <a:t>.</a:t>
            </a:r>
          </a:p>
          <a:p>
            <a:r>
              <a:rPr lang="en-US" dirty="0" err="1"/>
              <a:t>Regionalização</a:t>
            </a:r>
            <a:r>
              <a:rPr lang="en-US" dirty="0"/>
              <a:t> dos </a:t>
            </a:r>
            <a:r>
              <a:rPr lang="en-US" dirty="0" err="1"/>
              <a:t>mapas</a:t>
            </a:r>
            <a:r>
              <a:rPr lang="en-US" dirty="0"/>
              <a:t> (</a:t>
            </a:r>
            <a:r>
              <a:rPr lang="en-US" dirty="0" err="1"/>
              <a:t>quadriculamento</a:t>
            </a:r>
            <a:r>
              <a:rPr lang="en-US" dirty="0"/>
              <a:t>).</a:t>
            </a:r>
          </a:p>
          <a:p>
            <a:r>
              <a:rPr lang="en-US" dirty="0" err="1"/>
              <a:t>Definição</a:t>
            </a:r>
            <a:r>
              <a:rPr lang="en-US" dirty="0"/>
              <a:t> da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r>
              <a:rPr lang="en-US" dirty="0"/>
              <a:t> para o ICA.</a:t>
            </a:r>
          </a:p>
          <a:p>
            <a:r>
              <a:rPr lang="en-US" dirty="0" err="1"/>
              <a:t>Otimização</a:t>
            </a:r>
            <a:r>
              <a:rPr lang="en-US" dirty="0"/>
              <a:t> dos </a:t>
            </a:r>
            <a:r>
              <a:rPr lang="en-US" dirty="0" err="1"/>
              <a:t>fatores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o ICA.</a:t>
            </a:r>
          </a:p>
          <a:p>
            <a:r>
              <a:rPr lang="en-US" dirty="0" err="1"/>
              <a:t>Aplicação</a:t>
            </a:r>
            <a:r>
              <a:rPr lang="en-US" dirty="0"/>
              <a:t> dos </a:t>
            </a:r>
            <a:r>
              <a:rPr lang="en-US" dirty="0" err="1"/>
              <a:t>fatores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.</a:t>
            </a:r>
          </a:p>
          <a:p>
            <a:r>
              <a:rPr lang="en-US" dirty="0" err="1"/>
              <a:t>Comparação</a:t>
            </a:r>
            <a:r>
              <a:rPr lang="en-US" dirty="0"/>
              <a:t> e </a:t>
            </a:r>
            <a:r>
              <a:rPr lang="en-US" dirty="0" err="1"/>
              <a:t>validação</a:t>
            </a:r>
            <a:r>
              <a:rPr lang="en-US" dirty="0"/>
              <a:t> do </a:t>
            </a:r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proposto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2540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Teoria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 ICA</a:t>
            </a:r>
          </a:p>
          <a:p>
            <a:pPr lvl="1"/>
            <a:r>
              <a:rPr lang="en-US" dirty="0" err="1"/>
              <a:t>Contexto</a:t>
            </a:r>
            <a:r>
              <a:rPr lang="en-US" dirty="0"/>
              <a:t> e </a:t>
            </a:r>
            <a:r>
              <a:rPr lang="en-US" dirty="0" err="1"/>
              <a:t>filosofia</a:t>
            </a:r>
            <a:endParaRPr lang="en-US" dirty="0"/>
          </a:p>
          <a:p>
            <a:pPr lvl="1"/>
            <a:r>
              <a:rPr lang="en-US" dirty="0" err="1"/>
              <a:t>Funcionamento</a:t>
            </a:r>
            <a:r>
              <a:rPr lang="en-US" dirty="0"/>
              <a:t>(</a:t>
            </a:r>
            <a:r>
              <a:rPr lang="en-US" dirty="0" err="1"/>
              <a:t>pelo</a:t>
            </a:r>
            <a:r>
              <a:rPr lang="en-US" dirty="0"/>
              <a:t> </a:t>
            </a:r>
            <a:r>
              <a:rPr lang="en-US" dirty="0" err="1"/>
              <a:t>fluxograma</a:t>
            </a:r>
            <a:r>
              <a:rPr lang="en-US" dirty="0"/>
              <a:t>, </a:t>
            </a:r>
            <a:r>
              <a:rPr lang="en-US" dirty="0" err="1"/>
              <a:t>algumas</a:t>
            </a:r>
            <a:r>
              <a:rPr lang="en-US" dirty="0"/>
              <a:t> formulas e imagens)</a:t>
            </a:r>
          </a:p>
          <a:p>
            <a:r>
              <a:rPr lang="en-US" dirty="0" err="1"/>
              <a:t>Convolução</a:t>
            </a:r>
            <a:endParaRPr lang="en-US" dirty="0"/>
          </a:p>
          <a:p>
            <a:pPr lvl="1"/>
            <a:r>
              <a:rPr lang="en-US" dirty="0" err="1"/>
              <a:t>Conceito</a:t>
            </a:r>
            <a:r>
              <a:rPr lang="en-US" dirty="0"/>
              <a:t> da </a:t>
            </a:r>
            <a:r>
              <a:rPr lang="en-US" dirty="0" err="1"/>
              <a:t>operação</a:t>
            </a:r>
            <a:r>
              <a:rPr lang="en-US" dirty="0"/>
              <a:t> </a:t>
            </a:r>
            <a:r>
              <a:rPr lang="en-US" dirty="0" err="1"/>
              <a:t>matemática</a:t>
            </a:r>
            <a:endParaRPr lang="en-US" dirty="0"/>
          </a:p>
          <a:p>
            <a:pPr lvl="1"/>
            <a:r>
              <a:rPr lang="en-US" dirty="0" err="1"/>
              <a:t>Convolução</a:t>
            </a:r>
            <a:r>
              <a:rPr lang="en-US" dirty="0"/>
              <a:t> de imagens e </a:t>
            </a:r>
            <a:r>
              <a:rPr lang="en-US" dirty="0" err="1"/>
              <a:t>algoritmo</a:t>
            </a:r>
            <a:endParaRPr lang="en-US" dirty="0"/>
          </a:p>
          <a:p>
            <a:pPr lvl="1"/>
            <a:r>
              <a:rPr lang="en-US" dirty="0" err="1"/>
              <a:t>Trazer</a:t>
            </a:r>
            <a:r>
              <a:rPr lang="en-US" dirty="0"/>
              <a:t> </a:t>
            </a:r>
            <a:r>
              <a:rPr lang="en-US" dirty="0" err="1"/>
              <a:t>Figura</a:t>
            </a:r>
            <a:r>
              <a:rPr lang="en-US" dirty="0"/>
              <a:t> 46 para </a:t>
            </a:r>
            <a:r>
              <a:rPr lang="en-US" dirty="0" err="1"/>
              <a:t>cá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362124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8941" y="642989"/>
            <a:ext cx="2529195" cy="5242246"/>
          </a:xfrm>
          <a:prstGeom prst="rect">
            <a:avLst/>
          </a:prstGeom>
        </p:spPr>
      </p:pic>
      <p:sp>
        <p:nvSpPr>
          <p:cNvPr id="30" name="Freeform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33425" y="1543050"/>
            <a:ext cx="4648200" cy="35623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Teoria</a:t>
            </a:r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- ICA</a:t>
            </a:r>
          </a:p>
        </p:txBody>
      </p:sp>
    </p:spTree>
    <p:extLst>
      <p:ext uri="{BB962C8B-B14F-4D97-AF65-F5344CB8AC3E}">
        <p14:creationId xmlns:p14="http://schemas.microsoft.com/office/powerpoint/2010/main" val="348319113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 </a:t>
            </a:r>
            <a:r>
              <a:rPr lang="en-US" dirty="0" err="1"/>
              <a:t>sobrar</a:t>
            </a:r>
            <a:r>
              <a:rPr lang="en-US" dirty="0"/>
              <a:t> slide </a:t>
            </a:r>
            <a:r>
              <a:rPr lang="en-US" dirty="0" err="1"/>
              <a:t>colocar</a:t>
            </a:r>
            <a:r>
              <a:rPr lang="en-US" dirty="0"/>
              <a:t> um com </a:t>
            </a:r>
            <a:r>
              <a:rPr lang="en-US" dirty="0" err="1"/>
              <a:t>simulação</a:t>
            </a:r>
            <a:r>
              <a:rPr lang="en-US" dirty="0"/>
              <a:t> do ICA</a:t>
            </a:r>
          </a:p>
        </p:txBody>
      </p:sp>
      <p:pic>
        <p:nvPicPr>
          <p:cNvPr id="4" name="Espaço Reservado para Conteú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6898" y="1825625"/>
            <a:ext cx="5558204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2216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448" y="2060083"/>
            <a:ext cx="2867425" cy="2876951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600" y="1325563"/>
            <a:ext cx="885949" cy="1448002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475" y="1325564"/>
            <a:ext cx="1448002" cy="144800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363" y="3085999"/>
            <a:ext cx="876422" cy="1448002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476" y="3086000"/>
            <a:ext cx="1448002" cy="144800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1363" y="4867475"/>
            <a:ext cx="876422" cy="144800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9476" y="4877002"/>
            <a:ext cx="1448002" cy="144800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7077" y="1325563"/>
            <a:ext cx="1469041" cy="146904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43" y="3086000"/>
            <a:ext cx="1448002" cy="1448002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2406" y="4867475"/>
            <a:ext cx="1443239" cy="1443239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099" y="4877001"/>
            <a:ext cx="1455627" cy="1460463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2099" y="3085999"/>
            <a:ext cx="1455627" cy="1455627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487" y="1356129"/>
            <a:ext cx="1443239" cy="143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7103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44204" y="640081"/>
            <a:ext cx="3141664" cy="55744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ICA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137" y="2096656"/>
            <a:ext cx="7481930" cy="15533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4458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44204" y="640081"/>
            <a:ext cx="3141664" cy="55744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 - ICA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942" y="1042279"/>
            <a:ext cx="7477125" cy="1552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6944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Introdução</a:t>
            </a:r>
            <a:endParaRPr lang="en-US" dirty="0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de </a:t>
            </a:r>
            <a:r>
              <a:rPr lang="en-US" dirty="0" err="1"/>
              <a:t>ajuste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13" name="Espaço Reservado para Conteúdo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7164" y="2359082"/>
            <a:ext cx="2213721" cy="13918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129" y="2359079"/>
            <a:ext cx="2213721" cy="13918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9599" y="2359079"/>
            <a:ext cx="2213721" cy="13918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0069" y="2359079"/>
            <a:ext cx="2213721" cy="13918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095" y="2385684"/>
            <a:ext cx="2209637" cy="1389309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8" name="CaixaDeTexto 17"/>
          <p:cNvSpPr txBox="1"/>
          <p:nvPr/>
        </p:nvSpPr>
        <p:spPr>
          <a:xfrm>
            <a:off x="1598334" y="2852318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2004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3358331" y="2852318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2008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870147" y="2848456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2010</a:t>
            </a:r>
          </a:p>
        </p:txBody>
      </p:sp>
      <p:sp>
        <p:nvSpPr>
          <p:cNvPr id="21" name="CaixaDeTexto 20"/>
          <p:cNvSpPr txBox="1"/>
          <p:nvPr/>
        </p:nvSpPr>
        <p:spPr>
          <a:xfrm>
            <a:off x="6412352" y="2850683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2012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7749252" y="2873426"/>
            <a:ext cx="119947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2014</a:t>
            </a:r>
          </a:p>
        </p:txBody>
      </p:sp>
      <p:graphicFrame>
        <p:nvGraphicFramePr>
          <p:cNvPr id="24" name="Gráfico 23">
            <a:extLst>
              <a:ext uri="{FF2B5EF4-FFF2-40B4-BE49-F238E27FC236}">
                <a16:creationId xmlns:a16="http://schemas.microsoft.com/office/drawing/2014/main" id="{608C0FA4-7BAD-4F92-82B4-CB1C3D235A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9430104"/>
              </p:ext>
            </p:extLst>
          </p:nvPr>
        </p:nvGraphicFramePr>
        <p:xfrm>
          <a:off x="1667164" y="3429001"/>
          <a:ext cx="8381711" cy="2882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</p:spTree>
    <p:extLst>
      <p:ext uri="{BB962C8B-B14F-4D97-AF65-F5344CB8AC3E}">
        <p14:creationId xmlns:p14="http://schemas.microsoft.com/office/powerpoint/2010/main" val="165282001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43734" y="574146"/>
            <a:ext cx="2750076" cy="570970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40221" y="323850"/>
            <a:ext cx="3141664" cy="10996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ICA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5029" y="1623482"/>
            <a:ext cx="7875751" cy="336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0826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43734" y="574146"/>
            <a:ext cx="2750076" cy="570970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540221" y="323850"/>
            <a:ext cx="3141664" cy="109960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ICA</a:t>
            </a: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7148" y="1694150"/>
            <a:ext cx="7294737" cy="3469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1648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44204" y="640081"/>
            <a:ext cx="3141664" cy="55744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 - ICA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540" y="-2396246"/>
            <a:ext cx="7477125" cy="1552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79043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025" y="574145"/>
            <a:ext cx="2750075" cy="5709707"/>
          </a:xfrm>
          <a:prstGeom prst="rect">
            <a:avLst/>
          </a:prstGeom>
        </p:spPr>
      </p:pic>
      <p:sp>
        <p:nvSpPr>
          <p:cNvPr id="7" name="Título 1"/>
          <p:cNvSpPr txBox="1">
            <a:spLocks/>
          </p:cNvSpPr>
          <p:nvPr/>
        </p:nvSpPr>
        <p:spPr>
          <a:xfrm>
            <a:off x="8540221" y="323850"/>
            <a:ext cx="3141664" cy="10996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Teoria - ICA</a:t>
            </a:r>
            <a:endParaRPr lang="en-US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6805" y="1266826"/>
            <a:ext cx="693508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5029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44204" y="640081"/>
            <a:ext cx="3141664" cy="55744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 - ICA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68" y="-4806071"/>
            <a:ext cx="7456268" cy="1548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8161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44204" y="640081"/>
            <a:ext cx="3141664" cy="55744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 - ICA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968" y="-8987546"/>
            <a:ext cx="7456268" cy="1548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20039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100" y="-1"/>
            <a:ext cx="6438900" cy="6890033"/>
          </a:xfrm>
          <a:prstGeom prst="rect">
            <a:avLst/>
          </a:prstGeom>
        </p:spPr>
      </p:pic>
      <p:sp>
        <p:nvSpPr>
          <p:cNvPr id="15" name="Freeform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1" y="-479"/>
            <a:ext cx="9468701" cy="6858478"/>
          </a:xfrm>
          <a:custGeom>
            <a:avLst/>
            <a:gdLst>
              <a:gd name="connsiteX0" fmla="*/ 0 w 8078051"/>
              <a:gd name="connsiteY0" fmla="*/ 0 h 5829300"/>
              <a:gd name="connsiteX1" fmla="*/ 4453793 w 8078051"/>
              <a:gd name="connsiteY1" fmla="*/ 0 h 5829300"/>
              <a:gd name="connsiteX2" fmla="*/ 5363426 w 8078051"/>
              <a:gd name="connsiteY2" fmla="*/ 0 h 5829300"/>
              <a:gd name="connsiteX3" fmla="*/ 5368184 w 8078051"/>
              <a:gd name="connsiteY3" fmla="*/ 0 h 5829300"/>
              <a:gd name="connsiteX4" fmla="*/ 8078051 w 8078051"/>
              <a:gd name="connsiteY4" fmla="*/ 5829300 h 5829300"/>
              <a:gd name="connsiteX5" fmla="*/ 1743926 w 8078051"/>
              <a:gd name="connsiteY5" fmla="*/ 5829300 h 5829300"/>
              <a:gd name="connsiteX6" fmla="*/ 1744148 w 8078051"/>
              <a:gd name="connsiteY6" fmla="*/ 5828822 h 5829300"/>
              <a:gd name="connsiteX7" fmla="*/ 0 w 8078051"/>
              <a:gd name="connsiteY7" fmla="*/ 582882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1" h="5829300">
                <a:moveTo>
                  <a:pt x="0" y="0"/>
                </a:moveTo>
                <a:lnTo>
                  <a:pt x="4453793" y="0"/>
                </a:lnTo>
                <a:lnTo>
                  <a:pt x="5363426" y="0"/>
                </a:lnTo>
                <a:lnTo>
                  <a:pt x="5368184" y="0"/>
                </a:lnTo>
                <a:lnTo>
                  <a:pt x="8078051" y="5829300"/>
                </a:lnTo>
                <a:lnTo>
                  <a:pt x="1743926" y="5829300"/>
                </a:lnTo>
                <a:lnTo>
                  <a:pt x="1744148" y="5828822"/>
                </a:lnTo>
                <a:lnTo>
                  <a:pt x="0" y="5828822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852" y="-479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04671" y="2600325"/>
            <a:ext cx="4948429" cy="2651200"/>
          </a:xfrm>
        </p:spPr>
        <p:txBody>
          <a:bodyPr anchor="t">
            <a:normAutofit/>
          </a:bodyPr>
          <a:lstStyle/>
          <a:p>
            <a:r>
              <a:rPr lang="en-US" sz="5400" dirty="0" err="1"/>
              <a:t>Teoria</a:t>
            </a:r>
            <a:r>
              <a:rPr lang="en-US" sz="5400" dirty="0"/>
              <a:t> – </a:t>
            </a:r>
            <a:r>
              <a:rPr lang="en-US" sz="5400" dirty="0" err="1"/>
              <a:t>Convolução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9109232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5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30" name="Freeform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8078052" cy="6858478"/>
          </a:xfrm>
          <a:custGeom>
            <a:avLst/>
            <a:gdLst>
              <a:gd name="connsiteX0" fmla="*/ 0 w 8078052"/>
              <a:gd name="connsiteY0" fmla="*/ 0 h 6858478"/>
              <a:gd name="connsiteX1" fmla="*/ 3829872 w 8078052"/>
              <a:gd name="connsiteY1" fmla="*/ 0 h 6858478"/>
              <a:gd name="connsiteX2" fmla="*/ 4896100 w 8078052"/>
              <a:gd name="connsiteY2" fmla="*/ 0 h 6858478"/>
              <a:gd name="connsiteX3" fmla="*/ 4901677 w 8078052"/>
              <a:gd name="connsiteY3" fmla="*/ 0 h 6858478"/>
              <a:gd name="connsiteX4" fmla="*/ 8078052 w 8078052"/>
              <a:gd name="connsiteY4" fmla="*/ 6858478 h 6858478"/>
              <a:gd name="connsiteX5" fmla="*/ 653497 w 8078052"/>
              <a:gd name="connsiteY5" fmla="*/ 6858478 h 6858478"/>
              <a:gd name="connsiteX6" fmla="*/ 653757 w 8078052"/>
              <a:gd name="connsiteY6" fmla="*/ 6857916 h 6858478"/>
              <a:gd name="connsiteX7" fmla="*/ 0 w 8078052"/>
              <a:gd name="connsiteY7" fmla="*/ 6857916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078052" h="6858478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8078052" y="6858478"/>
                </a:lnTo>
                <a:lnTo>
                  <a:pt x="653497" y="6858478"/>
                </a:lnTo>
                <a:lnTo>
                  <a:pt x="653757" y="6857916"/>
                </a:lnTo>
                <a:lnTo>
                  <a:pt x="0" y="6857916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33425" y="1543050"/>
            <a:ext cx="4648200" cy="35623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Teoria - Convolução</a:t>
            </a:r>
            <a:endParaRPr lang="en-US" sz="5400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3725" y="328612"/>
            <a:ext cx="4781550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995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44204" y="640081"/>
            <a:ext cx="3141664" cy="55744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Teoria</a:t>
            </a:r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- </a:t>
            </a:r>
            <a:r>
              <a:rPr lang="en-US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Convolução</a:t>
            </a: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734" y="-5850"/>
            <a:ext cx="6228124" cy="686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166142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Metodologia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O ICA </a:t>
            </a:r>
            <a:r>
              <a:rPr lang="en-US" dirty="0" err="1"/>
              <a:t>modificado</a:t>
            </a:r>
            <a:endParaRPr lang="en-US" dirty="0"/>
          </a:p>
          <a:p>
            <a:pPr lvl="1"/>
            <a:r>
              <a:rPr lang="en-US" dirty="0" err="1"/>
              <a:t>Genérico</a:t>
            </a:r>
            <a:endParaRPr lang="en-US" dirty="0"/>
          </a:p>
          <a:p>
            <a:pPr lvl="2"/>
            <a:r>
              <a:rPr lang="en-US" dirty="0"/>
              <a:t>C#</a:t>
            </a:r>
          </a:p>
          <a:p>
            <a:pPr lvl="3"/>
            <a:r>
              <a:rPr lang="en-US" dirty="0"/>
              <a:t>OO?</a:t>
            </a:r>
          </a:p>
          <a:p>
            <a:pPr lvl="4"/>
            <a:r>
              <a:rPr lang="en-US" dirty="0" err="1"/>
              <a:t>Multiparadigmas</a:t>
            </a:r>
            <a:endParaRPr lang="en-US" dirty="0"/>
          </a:p>
          <a:p>
            <a:pPr lvl="3"/>
            <a:r>
              <a:rPr lang="en-US" dirty="0" err="1"/>
              <a:t>Delegados</a:t>
            </a:r>
            <a:endParaRPr lang="en-US" dirty="0"/>
          </a:p>
          <a:p>
            <a:pPr lvl="4"/>
            <a:r>
              <a:rPr lang="en-US" dirty="0"/>
              <a:t>(Sistema de </a:t>
            </a:r>
            <a:r>
              <a:rPr lang="en-US" dirty="0" err="1"/>
              <a:t>eventos</a:t>
            </a:r>
            <a:r>
              <a:rPr lang="en-US" dirty="0"/>
              <a:t> e </a:t>
            </a:r>
            <a:r>
              <a:rPr lang="en-US" dirty="0" err="1"/>
              <a:t>notificações</a:t>
            </a:r>
            <a:r>
              <a:rPr lang="en-US" dirty="0"/>
              <a:t>)</a:t>
            </a:r>
          </a:p>
          <a:p>
            <a:pPr lvl="3"/>
            <a:r>
              <a:rPr lang="en-US" dirty="0" err="1"/>
              <a:t>Inferência</a:t>
            </a:r>
            <a:r>
              <a:rPr lang="en-US" dirty="0"/>
              <a:t> de </a:t>
            </a:r>
            <a:r>
              <a:rPr lang="en-US" dirty="0" err="1"/>
              <a:t>tipo</a:t>
            </a:r>
            <a:endParaRPr lang="en-US" dirty="0"/>
          </a:p>
          <a:p>
            <a:pPr lvl="4"/>
            <a:r>
              <a:rPr lang="en-US" dirty="0"/>
              <a:t>(</a:t>
            </a:r>
            <a:r>
              <a:rPr lang="en-US" dirty="0" err="1"/>
              <a:t>objeto</a:t>
            </a:r>
            <a:r>
              <a:rPr lang="en-US" dirty="0"/>
              <a:t> ‘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nome</a:t>
            </a:r>
            <a:r>
              <a:rPr lang="en-US" dirty="0"/>
              <a:t>’ </a:t>
            </a:r>
            <a:r>
              <a:rPr lang="en-US" dirty="0" err="1"/>
              <a:t>reconhecido</a:t>
            </a:r>
            <a:r>
              <a:rPr lang="en-US" dirty="0"/>
              <a:t> pela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suas</a:t>
            </a:r>
            <a:r>
              <a:rPr lang="en-US" dirty="0"/>
              <a:t> </a:t>
            </a:r>
            <a:r>
              <a:rPr lang="en-US" dirty="0" err="1"/>
              <a:t>propriedades</a:t>
            </a:r>
            <a:r>
              <a:rPr lang="en-US" dirty="0"/>
              <a:t> e </a:t>
            </a:r>
            <a:r>
              <a:rPr lang="en-US" dirty="0" err="1"/>
              <a:t>métodos</a:t>
            </a:r>
            <a:r>
              <a:rPr lang="en-US" dirty="0"/>
              <a:t>)</a:t>
            </a:r>
          </a:p>
          <a:p>
            <a:pPr lvl="3"/>
            <a:r>
              <a:rPr lang="en-US" dirty="0" err="1"/>
              <a:t>Funções</a:t>
            </a:r>
            <a:r>
              <a:rPr lang="en-US" dirty="0"/>
              <a:t> </a:t>
            </a:r>
            <a:r>
              <a:rPr lang="en-US" dirty="0" err="1"/>
              <a:t>anônimas</a:t>
            </a:r>
            <a:r>
              <a:rPr lang="en-US" dirty="0"/>
              <a:t>(</a:t>
            </a:r>
            <a:r>
              <a:rPr lang="en-US" dirty="0" err="1"/>
              <a:t>abstrações</a:t>
            </a:r>
            <a:r>
              <a:rPr lang="en-US" dirty="0"/>
              <a:t> lambdas)</a:t>
            </a:r>
          </a:p>
          <a:p>
            <a:pPr lvl="4"/>
            <a:r>
              <a:rPr lang="en-US" dirty="0"/>
              <a:t>(</a:t>
            </a:r>
            <a:r>
              <a:rPr lang="en-US" dirty="0" err="1"/>
              <a:t>função</a:t>
            </a:r>
            <a:r>
              <a:rPr lang="en-US" dirty="0"/>
              <a:t> ‘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nome</a:t>
            </a:r>
            <a:r>
              <a:rPr lang="en-US" dirty="0"/>
              <a:t>’ </a:t>
            </a:r>
            <a:r>
              <a:rPr lang="en-US" dirty="0" err="1"/>
              <a:t>reconhecido</a:t>
            </a:r>
            <a:r>
              <a:rPr lang="en-US" dirty="0"/>
              <a:t> pela </a:t>
            </a:r>
            <a:r>
              <a:rPr lang="en-US" dirty="0" err="1"/>
              <a:t>ordem</a:t>
            </a:r>
            <a:r>
              <a:rPr lang="en-US" dirty="0"/>
              <a:t> de </a:t>
            </a:r>
            <a:r>
              <a:rPr lang="en-US" dirty="0" err="1"/>
              <a:t>seus</a:t>
            </a:r>
            <a:r>
              <a:rPr lang="en-US" dirty="0"/>
              <a:t> </a:t>
            </a:r>
            <a:r>
              <a:rPr lang="en-US" dirty="0" err="1"/>
              <a:t>atributos</a:t>
            </a:r>
            <a:r>
              <a:rPr lang="en-US" dirty="0"/>
              <a:t>)</a:t>
            </a:r>
          </a:p>
          <a:p>
            <a:pPr lvl="4"/>
            <a:r>
              <a:rPr lang="en-US" dirty="0"/>
              <a:t>(</a:t>
            </a:r>
            <a:r>
              <a:rPr lang="en-US" dirty="0" err="1"/>
              <a:t>linq</a:t>
            </a:r>
            <a:r>
              <a:rPr lang="en-US" dirty="0"/>
              <a:t>)</a:t>
            </a:r>
          </a:p>
          <a:p>
            <a:pPr lvl="2"/>
            <a:r>
              <a:rPr lang="en-US" dirty="0" err="1"/>
              <a:t>Modelo</a:t>
            </a:r>
            <a:endParaRPr lang="en-US" dirty="0"/>
          </a:p>
          <a:p>
            <a:pPr lvl="3"/>
            <a:r>
              <a:rPr lang="en-US" dirty="0" err="1"/>
              <a:t>Porque</a:t>
            </a:r>
            <a:r>
              <a:rPr lang="en-US" dirty="0"/>
              <a:t> </a:t>
            </a:r>
            <a:r>
              <a:rPr lang="en-US" dirty="0" err="1"/>
              <a:t>desta</a:t>
            </a:r>
            <a:r>
              <a:rPr lang="en-US" dirty="0"/>
              <a:t> </a:t>
            </a:r>
            <a:r>
              <a:rPr lang="en-US" dirty="0" err="1"/>
              <a:t>abordagem</a:t>
            </a:r>
            <a:r>
              <a:rPr lang="en-US" dirty="0"/>
              <a:t>? </a:t>
            </a:r>
            <a:r>
              <a:rPr lang="en-US" dirty="0" err="1"/>
              <a:t>Manter</a:t>
            </a:r>
            <a:r>
              <a:rPr lang="en-US" dirty="0"/>
              <a:t> a </a:t>
            </a:r>
            <a:r>
              <a:rPr lang="en-US" dirty="0" err="1"/>
              <a:t>aplicação</a:t>
            </a:r>
            <a:r>
              <a:rPr lang="en-US" dirty="0"/>
              <a:t> </a:t>
            </a:r>
            <a:r>
              <a:rPr lang="en-US" dirty="0" err="1"/>
              <a:t>genérica</a:t>
            </a:r>
            <a:r>
              <a:rPr lang="en-US" dirty="0"/>
              <a:t> a </a:t>
            </a:r>
            <a:r>
              <a:rPr lang="en-US" dirty="0" err="1"/>
              <a:t>qualquer</a:t>
            </a:r>
            <a:r>
              <a:rPr lang="en-US" dirty="0"/>
              <a:t> </a:t>
            </a:r>
            <a:r>
              <a:rPr lang="en-US" dirty="0" err="1"/>
              <a:t>problema</a:t>
            </a:r>
            <a:r>
              <a:rPr lang="en-US" dirty="0"/>
              <a:t>, </a:t>
            </a:r>
            <a:r>
              <a:rPr lang="en-US" dirty="0" err="1"/>
              <a:t>separando</a:t>
            </a:r>
            <a:r>
              <a:rPr lang="en-US" dirty="0"/>
              <a:t> a </a:t>
            </a:r>
            <a:r>
              <a:rPr lang="en-US" dirty="0" err="1"/>
              <a:t>lógica</a:t>
            </a:r>
            <a:r>
              <a:rPr lang="en-US" dirty="0"/>
              <a:t> do ICA do </a:t>
            </a:r>
            <a:r>
              <a:rPr lang="en-US" dirty="0" err="1"/>
              <a:t>problema</a:t>
            </a:r>
            <a:endParaRPr lang="en-US" dirty="0"/>
          </a:p>
          <a:p>
            <a:pPr lvl="3"/>
            <a:r>
              <a:rPr lang="en-US" dirty="0"/>
              <a:t>Country</a:t>
            </a:r>
          </a:p>
          <a:p>
            <a:pPr lvl="3"/>
            <a:r>
              <a:rPr lang="en-US" dirty="0" err="1"/>
              <a:t>Ifitness</a:t>
            </a:r>
            <a:endParaRPr lang="en-US" dirty="0"/>
          </a:p>
          <a:p>
            <a:pPr lvl="3"/>
            <a:r>
              <a:rPr lang="en-US" dirty="0" err="1"/>
              <a:t>StopCondition</a:t>
            </a:r>
            <a:endParaRPr lang="en-US" dirty="0"/>
          </a:p>
          <a:p>
            <a:pPr lvl="3"/>
            <a:r>
              <a:rPr lang="en-US" dirty="0" err="1"/>
              <a:t>ImperialistCompetition</a:t>
            </a:r>
            <a:endParaRPr lang="en-US" dirty="0"/>
          </a:p>
          <a:p>
            <a:pPr lvl="4"/>
            <a:r>
              <a:rPr lang="en-US" dirty="0" err="1"/>
              <a:t>Método</a:t>
            </a:r>
            <a:r>
              <a:rPr lang="en-US" dirty="0"/>
              <a:t> run()</a:t>
            </a:r>
          </a:p>
          <a:p>
            <a:pPr lvl="5"/>
            <a:r>
              <a:rPr lang="en-US" dirty="0"/>
              <a:t>O </a:t>
            </a:r>
            <a:r>
              <a:rPr lang="en-US" dirty="0" err="1"/>
              <a:t>vetor</a:t>
            </a:r>
            <a:r>
              <a:rPr lang="en-US" dirty="0"/>
              <a:t> </a:t>
            </a:r>
            <a:r>
              <a:rPr lang="en-US" dirty="0" err="1"/>
              <a:t>IdEmpire</a:t>
            </a:r>
            <a:endParaRPr lang="en-US" dirty="0"/>
          </a:p>
          <a:p>
            <a:pPr lvl="5"/>
            <a:r>
              <a:rPr lang="en-US" dirty="0" err="1"/>
              <a:t>Fluxograma</a:t>
            </a:r>
            <a:r>
              <a:rPr lang="en-US" dirty="0"/>
              <a:t> e </a:t>
            </a:r>
            <a:r>
              <a:rPr lang="en-US" dirty="0" err="1"/>
              <a:t>operações</a:t>
            </a:r>
            <a:r>
              <a:rPr lang="en-US" dirty="0"/>
              <a:t> </a:t>
            </a:r>
            <a:r>
              <a:rPr lang="en-US" dirty="0" err="1"/>
              <a:t>principais</a:t>
            </a:r>
            <a:endParaRPr lang="en-US" dirty="0"/>
          </a:p>
          <a:p>
            <a:pPr marL="1371600" lvl="3" indent="0">
              <a:buNone/>
            </a:pPr>
            <a:endParaRPr lang="en-US" dirty="0"/>
          </a:p>
          <a:p>
            <a:pPr lvl="1"/>
            <a:r>
              <a:rPr lang="en-US" dirty="0" err="1"/>
              <a:t>Paralelismo</a:t>
            </a:r>
            <a:r>
              <a:rPr lang="en-US" dirty="0"/>
              <a:t>(breve </a:t>
            </a:r>
            <a:r>
              <a:rPr lang="en-US" dirty="0" err="1"/>
              <a:t>discussão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Exemplos</a:t>
            </a:r>
            <a:r>
              <a:rPr lang="en-US" dirty="0"/>
              <a:t>: </a:t>
            </a:r>
            <a:r>
              <a:rPr lang="en-US" dirty="0" err="1"/>
              <a:t>Problemas</a:t>
            </a:r>
            <a:r>
              <a:rPr lang="en-US" dirty="0"/>
              <a:t> G1 e G2</a:t>
            </a:r>
          </a:p>
          <a:p>
            <a:pPr lvl="1"/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r>
              <a:rPr lang="en-US" dirty="0"/>
              <a:t> e </a:t>
            </a:r>
            <a:r>
              <a:rPr lang="en-US" dirty="0" err="1"/>
              <a:t>abordagem</a:t>
            </a:r>
            <a:r>
              <a:rPr lang="en-US" dirty="0"/>
              <a:t> </a:t>
            </a:r>
            <a:r>
              <a:rPr lang="en-US" dirty="0" err="1"/>
              <a:t>proposta</a:t>
            </a:r>
            <a:r>
              <a:rPr lang="en-US" dirty="0"/>
              <a:t>.</a:t>
            </a:r>
          </a:p>
          <a:p>
            <a:pPr lvl="2"/>
            <a:r>
              <a:rPr lang="en-US" dirty="0" err="1"/>
              <a:t>Método</a:t>
            </a:r>
            <a:r>
              <a:rPr lang="en-US" dirty="0"/>
              <a:t> </a:t>
            </a:r>
            <a:r>
              <a:rPr lang="en-US" dirty="0" err="1"/>
              <a:t>refinado</a:t>
            </a:r>
            <a:endParaRPr lang="en-US" dirty="0"/>
          </a:p>
          <a:p>
            <a:pPr lvl="2"/>
            <a:r>
              <a:rPr lang="en-US" dirty="0" err="1"/>
              <a:t>Visão</a:t>
            </a:r>
            <a:r>
              <a:rPr lang="en-US" dirty="0"/>
              <a:t> </a:t>
            </a:r>
            <a:r>
              <a:rPr lang="en-US" dirty="0" err="1"/>
              <a:t>distorcida</a:t>
            </a:r>
            <a:endParaRPr lang="en-US" dirty="0"/>
          </a:p>
          <a:p>
            <a:pPr lvl="2"/>
            <a:r>
              <a:rPr lang="en-US" dirty="0" err="1"/>
              <a:t>Combinação</a:t>
            </a:r>
            <a:r>
              <a:rPr lang="en-US" dirty="0"/>
              <a:t> das </a:t>
            </a:r>
            <a:r>
              <a:rPr lang="en-US" dirty="0" err="1"/>
              <a:t>técnicas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16741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Imagem 2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498" y="2524864"/>
            <a:ext cx="3321938" cy="20886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0" name="Seta: para Baixo 9"/>
          <p:cNvSpPr/>
          <p:nvPr/>
        </p:nvSpPr>
        <p:spPr>
          <a:xfrm rot="10800000">
            <a:off x="8687795" y="3561980"/>
            <a:ext cx="257175" cy="301246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Seta: para Baixo 36"/>
          <p:cNvSpPr/>
          <p:nvPr/>
        </p:nvSpPr>
        <p:spPr>
          <a:xfrm rot="10800000">
            <a:off x="9192500" y="2944353"/>
            <a:ext cx="257175" cy="431757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Seta: para Baixo 37"/>
          <p:cNvSpPr/>
          <p:nvPr/>
        </p:nvSpPr>
        <p:spPr>
          <a:xfrm rot="10800000">
            <a:off x="9623751" y="3244351"/>
            <a:ext cx="257175" cy="385607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Seta: para Baixo 38"/>
          <p:cNvSpPr/>
          <p:nvPr/>
        </p:nvSpPr>
        <p:spPr>
          <a:xfrm rot="10800000">
            <a:off x="10135467" y="2809336"/>
            <a:ext cx="257175" cy="341249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Seta: para Baixo 39"/>
          <p:cNvSpPr/>
          <p:nvPr/>
        </p:nvSpPr>
        <p:spPr>
          <a:xfrm rot="10800000">
            <a:off x="10941849" y="3620754"/>
            <a:ext cx="187270" cy="248491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baseados</a:t>
            </a:r>
            <a:r>
              <a:rPr lang="en-US" dirty="0"/>
              <a:t> no </a:t>
            </a:r>
            <a:r>
              <a:rPr lang="en-US" dirty="0" err="1"/>
              <a:t>uso</a:t>
            </a:r>
            <a:r>
              <a:rPr lang="en-US" dirty="0"/>
              <a:t> da terra.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Retângulo 5"/>
          <p:cNvSpPr/>
          <p:nvPr/>
        </p:nvSpPr>
        <p:spPr>
          <a:xfrm>
            <a:off x="4474839" y="2630258"/>
            <a:ext cx="2455222" cy="216889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t" anchorCtr="0"/>
          <a:lstStyle/>
          <a:p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Alguns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Mapas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do Plano 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Diretor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dirty="0" err="1">
                <a:solidFill>
                  <a:schemeClr val="bg1">
                    <a:lumMod val="75000"/>
                    <a:lumOff val="25000"/>
                  </a:schemeClr>
                </a:solidFill>
              </a:rPr>
              <a:t>Taubaté</a:t>
            </a:r>
            <a:r>
              <a:rPr lang="en-US" dirty="0">
                <a:solidFill>
                  <a:schemeClr val="bg1">
                    <a:lumMod val="75000"/>
                    <a:lumOff val="25000"/>
                  </a:schemeClr>
                </a:solidFill>
              </a:rPr>
              <a:t>-SP</a:t>
            </a: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0270" y="3231914"/>
            <a:ext cx="1613947" cy="112255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7000" y="3415969"/>
            <a:ext cx="1545369" cy="1074537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Introdução</a:t>
            </a:r>
            <a:endParaRPr lang="en-US" dirty="0"/>
          </a:p>
        </p:txBody>
      </p:sp>
      <p:pic>
        <p:nvPicPr>
          <p:cNvPr id="17" name="Imagem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23" y="2634228"/>
            <a:ext cx="3321938" cy="2088668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04882" y="3636085"/>
            <a:ext cx="1659256" cy="1074537"/>
          </a:xfrm>
          <a:prstGeom prst="rect">
            <a:avLst/>
          </a:prstGeom>
        </p:spPr>
      </p:pic>
      <p:sp>
        <p:nvSpPr>
          <p:cNvPr id="7" name="Elipse 6"/>
          <p:cNvSpPr/>
          <p:nvPr/>
        </p:nvSpPr>
        <p:spPr>
          <a:xfrm>
            <a:off x="749400" y="2963368"/>
            <a:ext cx="1538927" cy="1430388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Elipse 24"/>
          <p:cNvSpPr/>
          <p:nvPr/>
        </p:nvSpPr>
        <p:spPr>
          <a:xfrm>
            <a:off x="1306499" y="2666466"/>
            <a:ext cx="1329300" cy="1260640"/>
          </a:xfrm>
          <a:prstGeom prst="ellipse">
            <a:avLst/>
          </a:prstGeom>
          <a:solidFill>
            <a:schemeClr val="accent1"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Elipse 25"/>
          <p:cNvSpPr/>
          <p:nvPr/>
        </p:nvSpPr>
        <p:spPr>
          <a:xfrm>
            <a:off x="2592415" y="3048242"/>
            <a:ext cx="1329300" cy="1260640"/>
          </a:xfrm>
          <a:prstGeom prst="ellipse">
            <a:avLst/>
          </a:prstGeom>
          <a:solidFill>
            <a:schemeClr val="accent4">
              <a:lumMod val="75000"/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Elipse 26"/>
          <p:cNvSpPr/>
          <p:nvPr/>
        </p:nvSpPr>
        <p:spPr>
          <a:xfrm>
            <a:off x="2167683" y="3863227"/>
            <a:ext cx="1074837" cy="758737"/>
          </a:xfrm>
          <a:prstGeom prst="ellipse">
            <a:avLst/>
          </a:prstGeom>
          <a:solidFill>
            <a:schemeClr val="accent4">
              <a:lumMod val="75000"/>
              <a:alpha val="49000"/>
            </a:scheme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Elipse 27"/>
          <p:cNvSpPr/>
          <p:nvPr/>
        </p:nvSpPr>
        <p:spPr>
          <a:xfrm>
            <a:off x="2255344" y="2773730"/>
            <a:ext cx="1089700" cy="470622"/>
          </a:xfrm>
          <a:prstGeom prst="ellipse">
            <a:avLst/>
          </a:prstGeom>
          <a:solidFill>
            <a:srgbClr val="FF0000">
              <a:alpha val="49000"/>
            </a:srgbClr>
          </a:solidFill>
          <a:ln>
            <a:solidFill>
              <a:schemeClr val="accent1">
                <a:shade val="50000"/>
                <a:alpha val="16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CaixaDeTexto 21"/>
          <p:cNvSpPr txBox="1"/>
          <p:nvPr/>
        </p:nvSpPr>
        <p:spPr>
          <a:xfrm>
            <a:off x="1632861" y="2630258"/>
            <a:ext cx="162420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err="1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Zoneamento</a:t>
            </a:r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 2014</a:t>
            </a:r>
          </a:p>
        </p:txBody>
      </p:sp>
      <p:sp>
        <p:nvSpPr>
          <p:cNvPr id="8" name="Cruz 7"/>
          <p:cNvSpPr/>
          <p:nvPr/>
        </p:nvSpPr>
        <p:spPr>
          <a:xfrm>
            <a:off x="4024781" y="3370051"/>
            <a:ext cx="398194" cy="406633"/>
          </a:xfrm>
          <a:prstGeom prst="plus">
            <a:avLst>
              <a:gd name="adj" fmla="val 405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eta: para a Direita 8"/>
          <p:cNvSpPr/>
          <p:nvPr/>
        </p:nvSpPr>
        <p:spPr>
          <a:xfrm>
            <a:off x="7088189" y="3276590"/>
            <a:ext cx="1202481" cy="586638"/>
          </a:xfrm>
          <a:prstGeom prst="rightArrow">
            <a:avLst>
              <a:gd name="adj1" fmla="val 21855"/>
              <a:gd name="adj2" fmla="val 676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Seta: para Baixo 40"/>
          <p:cNvSpPr/>
          <p:nvPr/>
        </p:nvSpPr>
        <p:spPr>
          <a:xfrm rot="10800000">
            <a:off x="10451928" y="2603105"/>
            <a:ext cx="257175" cy="341249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eta: para Baixo 41"/>
          <p:cNvSpPr/>
          <p:nvPr/>
        </p:nvSpPr>
        <p:spPr>
          <a:xfrm rot="10800000">
            <a:off x="10165110" y="2524864"/>
            <a:ext cx="257175" cy="341249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eta: para Baixo 42"/>
          <p:cNvSpPr/>
          <p:nvPr/>
        </p:nvSpPr>
        <p:spPr>
          <a:xfrm rot="10800000">
            <a:off x="10684674" y="2610068"/>
            <a:ext cx="257175" cy="341249"/>
          </a:xfrm>
          <a:prstGeom prst="downArrow">
            <a:avLst/>
          </a:prstGeom>
          <a:solidFill>
            <a:srgbClr val="FF0000">
              <a:alpha val="29000"/>
            </a:srgbClr>
          </a:solidFill>
          <a:ln>
            <a:solidFill>
              <a:srgbClr val="FF0000">
                <a:alpha val="7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aixaDeTexto 23"/>
          <p:cNvSpPr txBox="1"/>
          <p:nvPr/>
        </p:nvSpPr>
        <p:spPr>
          <a:xfrm>
            <a:off x="9376329" y="2656796"/>
            <a:ext cx="1624204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dirty="0" err="1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Crescimento</a:t>
            </a:r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 de </a:t>
            </a:r>
            <a:r>
              <a:rPr lang="en-US" dirty="0" err="1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carga</a:t>
            </a:r>
            <a:r>
              <a:rPr lang="en-US" dirty="0">
                <a:effectLst>
                  <a:outerShdw blurRad="63500" dist="127000" dir="2700000" algn="ctr" rotWithShape="0">
                    <a:schemeClr val="tx2">
                      <a:lumMod val="25000"/>
                    </a:schemeClr>
                  </a:outerShdw>
                </a:effectLst>
              </a:rPr>
              <a:t> 2016</a:t>
            </a:r>
          </a:p>
        </p:txBody>
      </p:sp>
    </p:spTree>
    <p:extLst>
      <p:ext uri="{BB962C8B-B14F-4D97-AF65-F5344CB8AC3E}">
        <p14:creationId xmlns:p14="http://schemas.microsoft.com/office/powerpoint/2010/main" val="167080006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Metodologia</a:t>
            </a:r>
            <a:endParaRPr lang="en-US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Formulação</a:t>
            </a:r>
            <a:r>
              <a:rPr lang="en-US" dirty="0"/>
              <a:t> do </a:t>
            </a:r>
            <a:r>
              <a:rPr lang="en-US" dirty="0" err="1"/>
              <a:t>ambiente</a:t>
            </a:r>
            <a:r>
              <a:rPr lang="en-US" dirty="0"/>
              <a:t> (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avaliação</a:t>
            </a:r>
            <a:r>
              <a:rPr lang="en-US" dirty="0"/>
              <a:t> e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foi</a:t>
            </a:r>
            <a:r>
              <a:rPr lang="en-US" dirty="0"/>
              <a:t> </a:t>
            </a:r>
            <a:r>
              <a:rPr lang="en-US" dirty="0" err="1"/>
              <a:t>usada</a:t>
            </a:r>
            <a:r>
              <a:rPr lang="en-US" dirty="0"/>
              <a:t> a </a:t>
            </a:r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Modelagem</a:t>
            </a:r>
            <a:r>
              <a:rPr lang="en-US" dirty="0"/>
              <a:t> dos dados</a:t>
            </a:r>
          </a:p>
          <a:p>
            <a:pPr lvl="1"/>
            <a:r>
              <a:rPr lang="en-US" dirty="0" err="1"/>
              <a:t>Criação</a:t>
            </a:r>
            <a:r>
              <a:rPr lang="en-US" dirty="0"/>
              <a:t> dos </a:t>
            </a:r>
            <a:r>
              <a:rPr lang="en-US" dirty="0" err="1"/>
              <a:t>mapas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r>
              <a:rPr lang="en-US" dirty="0"/>
              <a:t> </a:t>
            </a:r>
            <a:r>
              <a:rPr lang="en-US" dirty="0" err="1"/>
              <a:t>vazios</a:t>
            </a:r>
            <a:r>
              <a:rPr lang="en-US" dirty="0"/>
              <a:t> </a:t>
            </a: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haversine</a:t>
            </a:r>
            <a:r>
              <a:rPr lang="en-US" dirty="0"/>
              <a:t> para </a:t>
            </a:r>
            <a:r>
              <a:rPr lang="en-US" dirty="0" err="1"/>
              <a:t>mapear</a:t>
            </a:r>
            <a:r>
              <a:rPr lang="en-US" dirty="0"/>
              <a:t> as </a:t>
            </a:r>
            <a:r>
              <a:rPr lang="en-US" dirty="0" err="1"/>
              <a:t>quadrículas</a:t>
            </a:r>
            <a:r>
              <a:rPr lang="en-US" dirty="0"/>
              <a:t> (</a:t>
            </a:r>
            <a:r>
              <a:rPr lang="en-US" dirty="0" err="1"/>
              <a:t>limites</a:t>
            </a:r>
            <a:r>
              <a:rPr lang="en-US" dirty="0"/>
              <a:t> </a:t>
            </a:r>
            <a:r>
              <a:rPr lang="en-US" dirty="0" err="1"/>
              <a:t>norte</a:t>
            </a:r>
            <a:r>
              <a:rPr lang="en-US" dirty="0"/>
              <a:t>, </a:t>
            </a:r>
            <a:r>
              <a:rPr lang="en-US" dirty="0" err="1"/>
              <a:t>sul</a:t>
            </a:r>
            <a:r>
              <a:rPr lang="en-US" dirty="0"/>
              <a:t>, </a:t>
            </a:r>
            <a:r>
              <a:rPr lang="en-US" dirty="0" err="1"/>
              <a:t>leste</a:t>
            </a:r>
            <a:r>
              <a:rPr lang="en-US" dirty="0"/>
              <a:t> e </a:t>
            </a:r>
            <a:r>
              <a:rPr lang="en-US" dirty="0" err="1"/>
              <a:t>oeste</a:t>
            </a:r>
            <a:r>
              <a:rPr lang="en-US" dirty="0"/>
              <a:t>, </a:t>
            </a:r>
            <a:r>
              <a:rPr lang="en-US" dirty="0" err="1"/>
              <a:t>tamanho</a:t>
            </a:r>
            <a:r>
              <a:rPr lang="en-US" dirty="0"/>
              <a:t> da </a:t>
            </a:r>
            <a:r>
              <a:rPr lang="en-US" dirty="0" err="1"/>
              <a:t>quadrícula</a:t>
            </a:r>
            <a:r>
              <a:rPr lang="en-US" dirty="0"/>
              <a:t>)</a:t>
            </a:r>
          </a:p>
          <a:p>
            <a:pPr lvl="1"/>
            <a:r>
              <a:rPr lang="en-US" dirty="0" err="1"/>
              <a:t>Inserção</a:t>
            </a:r>
            <a:r>
              <a:rPr lang="en-US" dirty="0"/>
              <a:t> dos dados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mapas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r>
              <a:rPr lang="en-US" dirty="0"/>
              <a:t>()</a:t>
            </a:r>
          </a:p>
          <a:p>
            <a:pPr lvl="1"/>
            <a:r>
              <a:rPr lang="en-US" dirty="0" err="1"/>
              <a:t>Quebra</a:t>
            </a:r>
            <a:r>
              <a:rPr lang="en-US" dirty="0"/>
              <a:t> dos </a:t>
            </a:r>
            <a:r>
              <a:rPr lang="en-US" dirty="0" err="1"/>
              <a:t>mapas</a:t>
            </a:r>
            <a:r>
              <a:rPr lang="en-US" dirty="0"/>
              <a:t> de </a:t>
            </a:r>
            <a:r>
              <a:rPr lang="en-US" dirty="0" err="1"/>
              <a:t>quadrículas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regiões</a:t>
            </a:r>
            <a:r>
              <a:rPr lang="en-US" dirty="0"/>
              <a:t>, </a:t>
            </a:r>
            <a:r>
              <a:rPr lang="en-US" dirty="0" err="1"/>
              <a:t>resultando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diversos</a:t>
            </a:r>
            <a:r>
              <a:rPr lang="en-US" dirty="0"/>
              <a:t> </a:t>
            </a:r>
            <a:r>
              <a:rPr lang="en-US" dirty="0" err="1"/>
              <a:t>conjuntos</a:t>
            </a:r>
            <a:r>
              <a:rPr lang="en-US" dirty="0"/>
              <a:t> de </a:t>
            </a:r>
            <a:r>
              <a:rPr lang="en-US" dirty="0" err="1"/>
              <a:t>partições</a:t>
            </a:r>
            <a:r>
              <a:rPr lang="en-US" dirty="0"/>
              <a:t>(</a:t>
            </a:r>
            <a:r>
              <a:rPr lang="en-US" dirty="0" err="1"/>
              <a:t>xPart</a:t>
            </a:r>
            <a:r>
              <a:rPr lang="en-US" dirty="0"/>
              <a:t>, </a:t>
            </a:r>
            <a:r>
              <a:rPr lang="en-US" dirty="0" err="1"/>
              <a:t>yPart</a:t>
            </a:r>
            <a:r>
              <a:rPr lang="en-US" dirty="0"/>
              <a:t>).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86207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Rectangle 59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Imagem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632" y="545578"/>
            <a:ext cx="5126736" cy="5611395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392598" y="640263"/>
            <a:ext cx="5221266" cy="1344975"/>
          </a:xfrm>
        </p:spPr>
        <p:txBody>
          <a:bodyPr>
            <a:normAutofit/>
          </a:bodyPr>
          <a:lstStyle/>
          <a:p>
            <a:pPr algn="ctr"/>
            <a:r>
              <a:rPr lang="en-US" sz="4000"/>
              <a:t>Metodologia</a:t>
            </a:r>
            <a:endParaRPr lang="en-US" sz="40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6391903" y="2121763"/>
            <a:ext cx="5235490" cy="3773010"/>
          </a:xfrm>
        </p:spPr>
        <p:txBody>
          <a:bodyPr>
            <a:normAutofit/>
          </a:bodyPr>
          <a:lstStyle/>
          <a:p>
            <a:r>
              <a:rPr lang="en-US" sz="2000"/>
              <a:t>Modificações no ICA</a:t>
            </a:r>
          </a:p>
          <a:p>
            <a:pPr lvl="1"/>
            <a:r>
              <a:rPr lang="en-US" sz="2000"/>
              <a:t>OO</a:t>
            </a:r>
          </a:p>
          <a:p>
            <a:pPr lvl="1"/>
            <a:r>
              <a:rPr lang="en-US" sz="2000"/>
              <a:t>Paralelismo</a:t>
            </a:r>
          </a:p>
          <a:p>
            <a:pPr lvl="1"/>
            <a:r>
              <a:rPr lang="en-US" sz="2000"/>
              <a:t>Correções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182785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Agrupar 12"/>
          <p:cNvGrpSpPr/>
          <p:nvPr/>
        </p:nvGrpSpPr>
        <p:grpSpPr>
          <a:xfrm>
            <a:off x="16744" y="1716882"/>
            <a:ext cx="5235157" cy="3497262"/>
            <a:chOff x="2124075" y="1322388"/>
            <a:chExt cx="7693108" cy="5139256"/>
          </a:xfrm>
        </p:grpSpPr>
        <p:pic>
          <p:nvPicPr>
            <p:cNvPr id="4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01792" y="1458290"/>
              <a:ext cx="7515391" cy="4539359"/>
            </a:xfrm>
            <a:prstGeom prst="rect">
              <a:avLst/>
            </a:prstGeom>
          </p:spPr>
        </p:pic>
        <p:sp>
          <p:nvSpPr>
            <p:cNvPr id="5" name="Retângulo 4"/>
            <p:cNvSpPr/>
            <p:nvPr/>
          </p:nvSpPr>
          <p:spPr>
            <a:xfrm>
              <a:off x="2124075" y="1322388"/>
              <a:ext cx="1571625" cy="5106987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tângulo 5"/>
            <p:cNvSpPr/>
            <p:nvPr/>
          </p:nvSpPr>
          <p:spPr>
            <a:xfrm>
              <a:off x="8245558" y="1354657"/>
              <a:ext cx="1571625" cy="5106987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tângulo 6"/>
            <p:cNvSpPr/>
            <p:nvPr/>
          </p:nvSpPr>
          <p:spPr>
            <a:xfrm>
              <a:off x="3695700" y="5505450"/>
              <a:ext cx="4549858" cy="956194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tângulo 7"/>
            <p:cNvSpPr/>
            <p:nvPr/>
          </p:nvSpPr>
          <p:spPr>
            <a:xfrm>
              <a:off x="3695700" y="1354657"/>
              <a:ext cx="4549858" cy="956194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CaixaDeTexto 8"/>
            <p:cNvSpPr txBox="1"/>
            <p:nvPr/>
          </p:nvSpPr>
          <p:spPr>
            <a:xfrm>
              <a:off x="5525526" y="1458290"/>
              <a:ext cx="10679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Norte </a:t>
              </a:r>
            </a:p>
            <a:p>
              <a:pPr algn="ctr"/>
              <a:r>
                <a:rPr lang="en-US" dirty="0"/>
                <a:t>-22,9637 </a:t>
              </a:r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5463118" y="5603296"/>
              <a:ext cx="10150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/>
                <a:t>Sul </a:t>
              </a:r>
            </a:p>
            <a:p>
              <a:pPr algn="ctr"/>
              <a:r>
                <a:rPr lang="en-US" dirty="0"/>
                <a:t>-23,0995</a:t>
              </a:r>
            </a:p>
          </p:txBody>
        </p:sp>
        <p:sp>
          <p:nvSpPr>
            <p:cNvPr id="11" name="CaixaDeTexto 10"/>
            <p:cNvSpPr txBox="1"/>
            <p:nvPr/>
          </p:nvSpPr>
          <p:spPr>
            <a:xfrm>
              <a:off x="8245558" y="3552715"/>
              <a:ext cx="1571625" cy="9497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Leste</a:t>
              </a:r>
              <a:r>
                <a:rPr lang="en-US" dirty="0"/>
                <a:t>  </a:t>
              </a:r>
            </a:p>
            <a:p>
              <a:pPr algn="ctr"/>
              <a:r>
                <a:rPr lang="en-US" dirty="0"/>
                <a:t>-45,4935</a:t>
              </a:r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2402376" y="3552715"/>
              <a:ext cx="101502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err="1"/>
                <a:t>Oeste</a:t>
              </a:r>
              <a:r>
                <a:rPr lang="en-US" dirty="0"/>
                <a:t>  </a:t>
              </a:r>
            </a:p>
            <a:p>
              <a:pPr algn="ctr"/>
              <a:r>
                <a:rPr lang="en-US" dirty="0"/>
                <a:t>-45,6744</a:t>
              </a:r>
            </a:p>
          </p:txBody>
        </p:sp>
      </p:grpSp>
      <p:grpSp>
        <p:nvGrpSpPr>
          <p:cNvPr id="22" name="Agrupar 21"/>
          <p:cNvGrpSpPr/>
          <p:nvPr/>
        </p:nvGrpSpPr>
        <p:grpSpPr>
          <a:xfrm>
            <a:off x="5003867" y="797313"/>
            <a:ext cx="3165660" cy="2114768"/>
            <a:chOff x="5235157" y="1371688"/>
            <a:chExt cx="5235157" cy="3497262"/>
          </a:xfrm>
        </p:grpSpPr>
        <p:pic>
          <p:nvPicPr>
            <p:cNvPr id="14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6093" y="1464169"/>
              <a:ext cx="5114221" cy="3089032"/>
            </a:xfrm>
            <a:prstGeom prst="rect">
              <a:avLst/>
            </a:prstGeom>
          </p:spPr>
        </p:pic>
        <p:sp>
          <p:nvSpPr>
            <p:cNvPr id="15" name="Retângulo 14"/>
            <p:cNvSpPr/>
            <p:nvPr/>
          </p:nvSpPr>
          <p:spPr>
            <a:xfrm>
              <a:off x="5235157" y="1371688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tângulo 16"/>
            <p:cNvSpPr/>
            <p:nvPr/>
          </p:nvSpPr>
          <p:spPr>
            <a:xfrm>
              <a:off x="6304647" y="4218260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tângulo 17"/>
            <p:cNvSpPr/>
            <p:nvPr/>
          </p:nvSpPr>
          <p:spPr>
            <a:xfrm>
              <a:off x="6304647" y="1393647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9" name="Imagem 1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04647" y="2041966"/>
              <a:ext cx="2246103" cy="2193578"/>
            </a:xfrm>
            <a:prstGeom prst="rect">
              <a:avLst/>
            </a:prstGeom>
          </p:spPr>
        </p:pic>
        <p:pic>
          <p:nvPicPr>
            <p:cNvPr id="20" name="Imagem 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8571" y="2041965"/>
              <a:ext cx="2246104" cy="2193579"/>
            </a:xfrm>
            <a:prstGeom prst="rect">
              <a:avLst/>
            </a:prstGeom>
          </p:spPr>
        </p:pic>
        <p:sp>
          <p:nvSpPr>
            <p:cNvPr id="16" name="Retângulo 15"/>
            <p:cNvSpPr/>
            <p:nvPr/>
          </p:nvSpPr>
          <p:spPr>
            <a:xfrm>
              <a:off x="9400824" y="139364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Agrupar 22"/>
          <p:cNvGrpSpPr/>
          <p:nvPr/>
        </p:nvGrpSpPr>
        <p:grpSpPr>
          <a:xfrm>
            <a:off x="5003867" y="2603785"/>
            <a:ext cx="3165660" cy="2114768"/>
            <a:chOff x="5235157" y="1371688"/>
            <a:chExt cx="5235157" cy="3497262"/>
          </a:xfrm>
        </p:grpSpPr>
        <p:pic>
          <p:nvPicPr>
            <p:cNvPr id="24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6093" y="1464169"/>
              <a:ext cx="5114221" cy="3089032"/>
            </a:xfrm>
            <a:prstGeom prst="rect">
              <a:avLst/>
            </a:prstGeom>
          </p:spPr>
        </p:pic>
        <p:sp>
          <p:nvSpPr>
            <p:cNvPr id="25" name="Retângulo 24"/>
            <p:cNvSpPr/>
            <p:nvPr/>
          </p:nvSpPr>
          <p:spPr>
            <a:xfrm>
              <a:off x="5235157" y="1371688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tângulo 25"/>
            <p:cNvSpPr/>
            <p:nvPr/>
          </p:nvSpPr>
          <p:spPr>
            <a:xfrm>
              <a:off x="6304647" y="4218260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tângulo 26"/>
            <p:cNvSpPr/>
            <p:nvPr/>
          </p:nvSpPr>
          <p:spPr>
            <a:xfrm>
              <a:off x="6304647" y="1393647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8" name="Imagem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04647" y="2041966"/>
              <a:ext cx="2246103" cy="2193578"/>
            </a:xfrm>
            <a:prstGeom prst="rect">
              <a:avLst/>
            </a:prstGeom>
          </p:spPr>
        </p:pic>
        <p:pic>
          <p:nvPicPr>
            <p:cNvPr id="29" name="Imagem 2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8571" y="2041965"/>
              <a:ext cx="2246104" cy="2193579"/>
            </a:xfrm>
            <a:prstGeom prst="rect">
              <a:avLst/>
            </a:prstGeom>
          </p:spPr>
        </p:pic>
        <p:sp>
          <p:nvSpPr>
            <p:cNvPr id="30" name="Retângulo 29"/>
            <p:cNvSpPr/>
            <p:nvPr/>
          </p:nvSpPr>
          <p:spPr>
            <a:xfrm>
              <a:off x="9400824" y="139364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Agrupar 30"/>
          <p:cNvGrpSpPr/>
          <p:nvPr/>
        </p:nvGrpSpPr>
        <p:grpSpPr>
          <a:xfrm>
            <a:off x="5003867" y="4419544"/>
            <a:ext cx="3165660" cy="2114768"/>
            <a:chOff x="5235157" y="1371688"/>
            <a:chExt cx="5235157" cy="3497262"/>
          </a:xfrm>
        </p:grpSpPr>
        <p:pic>
          <p:nvPicPr>
            <p:cNvPr id="32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6093" y="1464169"/>
              <a:ext cx="5114221" cy="3089032"/>
            </a:xfrm>
            <a:prstGeom prst="rect">
              <a:avLst/>
            </a:prstGeom>
          </p:spPr>
        </p:pic>
        <p:sp>
          <p:nvSpPr>
            <p:cNvPr id="33" name="Retângulo 32"/>
            <p:cNvSpPr/>
            <p:nvPr/>
          </p:nvSpPr>
          <p:spPr>
            <a:xfrm>
              <a:off x="5235157" y="1371688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tângulo 33"/>
            <p:cNvSpPr/>
            <p:nvPr/>
          </p:nvSpPr>
          <p:spPr>
            <a:xfrm>
              <a:off x="6304647" y="4218260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tângulo 34"/>
            <p:cNvSpPr/>
            <p:nvPr/>
          </p:nvSpPr>
          <p:spPr>
            <a:xfrm>
              <a:off x="6304647" y="1393647"/>
              <a:ext cx="3096177" cy="650690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6" name="Imagem 3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04647" y="2041966"/>
              <a:ext cx="2246103" cy="2193578"/>
            </a:xfrm>
            <a:prstGeom prst="rect">
              <a:avLst/>
            </a:prstGeom>
          </p:spPr>
        </p:pic>
        <p:pic>
          <p:nvPicPr>
            <p:cNvPr id="37" name="Imagem 3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28571" y="2041965"/>
              <a:ext cx="2246104" cy="2193579"/>
            </a:xfrm>
            <a:prstGeom prst="rect">
              <a:avLst/>
            </a:prstGeom>
          </p:spPr>
        </p:pic>
        <p:sp>
          <p:nvSpPr>
            <p:cNvPr id="38" name="Retângulo 37"/>
            <p:cNvSpPr/>
            <p:nvPr/>
          </p:nvSpPr>
          <p:spPr>
            <a:xfrm>
              <a:off x="9400824" y="1393647"/>
              <a:ext cx="1069490" cy="3475303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4" name="Agrupar 63"/>
          <p:cNvGrpSpPr/>
          <p:nvPr/>
        </p:nvGrpSpPr>
        <p:grpSpPr>
          <a:xfrm>
            <a:off x="8081503" y="784035"/>
            <a:ext cx="3165660" cy="2190316"/>
            <a:chOff x="8081503" y="784035"/>
            <a:chExt cx="3165660" cy="2190316"/>
          </a:xfrm>
        </p:grpSpPr>
        <p:pic>
          <p:nvPicPr>
            <p:cNvPr id="40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4632" y="839958"/>
              <a:ext cx="3092531" cy="1867914"/>
            </a:xfrm>
            <a:prstGeom prst="rect">
              <a:avLst/>
            </a:prstGeom>
          </p:spPr>
        </p:pic>
        <p:sp>
          <p:nvSpPr>
            <p:cNvPr id="41" name="Retângulo 40"/>
            <p:cNvSpPr/>
            <p:nvPr/>
          </p:nvSpPr>
          <p:spPr>
            <a:xfrm>
              <a:off x="8081503" y="784035"/>
              <a:ext cx="646713" cy="2190316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3" name="Retângulo 42"/>
            <p:cNvSpPr/>
            <p:nvPr/>
          </p:nvSpPr>
          <p:spPr>
            <a:xfrm>
              <a:off x="8728216" y="797313"/>
              <a:ext cx="1872235" cy="393467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4" name="Imagem 4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28216" y="1189347"/>
              <a:ext cx="1358202" cy="1326440"/>
            </a:xfrm>
            <a:prstGeom prst="rect">
              <a:avLst/>
            </a:prstGeom>
          </p:spPr>
        </p:pic>
        <p:pic>
          <p:nvPicPr>
            <p:cNvPr id="45" name="Imagem 4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86905" y="1189346"/>
              <a:ext cx="1358202" cy="1326441"/>
            </a:xfrm>
            <a:prstGeom prst="rect">
              <a:avLst/>
            </a:prstGeom>
          </p:spPr>
        </p:pic>
        <p:sp>
          <p:nvSpPr>
            <p:cNvPr id="46" name="Retângulo 45"/>
            <p:cNvSpPr/>
            <p:nvPr/>
          </p:nvSpPr>
          <p:spPr>
            <a:xfrm>
              <a:off x="10600450" y="797313"/>
              <a:ext cx="646713" cy="2177038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3" name="Imagem 6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23794" y="1150038"/>
              <a:ext cx="1898693" cy="1824313"/>
            </a:xfrm>
            <a:prstGeom prst="rect">
              <a:avLst/>
            </a:prstGeom>
          </p:spPr>
        </p:pic>
        <p:sp>
          <p:nvSpPr>
            <p:cNvPr id="42" name="Retângulo 41"/>
            <p:cNvSpPr/>
            <p:nvPr/>
          </p:nvSpPr>
          <p:spPr>
            <a:xfrm>
              <a:off x="8728216" y="2505336"/>
              <a:ext cx="1872235" cy="469015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endParaRPr lang="en-US" dirty="0"/>
          </a:p>
        </p:txBody>
      </p:sp>
      <p:grpSp>
        <p:nvGrpSpPr>
          <p:cNvPr id="65" name="Agrupar 64"/>
          <p:cNvGrpSpPr/>
          <p:nvPr/>
        </p:nvGrpSpPr>
        <p:grpSpPr>
          <a:xfrm>
            <a:off x="8090310" y="2613072"/>
            <a:ext cx="3165660" cy="2190316"/>
            <a:chOff x="8081503" y="784035"/>
            <a:chExt cx="3165660" cy="2190316"/>
          </a:xfrm>
        </p:grpSpPr>
        <p:pic>
          <p:nvPicPr>
            <p:cNvPr id="66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4632" y="839958"/>
              <a:ext cx="3092531" cy="1867914"/>
            </a:xfrm>
            <a:prstGeom prst="rect">
              <a:avLst/>
            </a:prstGeom>
          </p:spPr>
        </p:pic>
        <p:sp>
          <p:nvSpPr>
            <p:cNvPr id="67" name="Retângulo 66"/>
            <p:cNvSpPr/>
            <p:nvPr/>
          </p:nvSpPr>
          <p:spPr>
            <a:xfrm>
              <a:off x="8081503" y="784035"/>
              <a:ext cx="646713" cy="2190316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tângulo 67"/>
            <p:cNvSpPr/>
            <p:nvPr/>
          </p:nvSpPr>
          <p:spPr>
            <a:xfrm>
              <a:off x="8728216" y="797313"/>
              <a:ext cx="1872235" cy="393467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69" name="Imagem 6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28216" y="1189347"/>
              <a:ext cx="1358202" cy="1326440"/>
            </a:xfrm>
            <a:prstGeom prst="rect">
              <a:avLst/>
            </a:prstGeom>
          </p:spPr>
        </p:pic>
        <p:pic>
          <p:nvPicPr>
            <p:cNvPr id="70" name="Imagem 6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86905" y="1189346"/>
              <a:ext cx="1358202" cy="1326441"/>
            </a:xfrm>
            <a:prstGeom prst="rect">
              <a:avLst/>
            </a:prstGeom>
          </p:spPr>
        </p:pic>
        <p:sp>
          <p:nvSpPr>
            <p:cNvPr id="71" name="Retângulo 70"/>
            <p:cNvSpPr/>
            <p:nvPr/>
          </p:nvSpPr>
          <p:spPr>
            <a:xfrm>
              <a:off x="10600450" y="797313"/>
              <a:ext cx="646713" cy="2177038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2" name="Imagem 7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23794" y="1150038"/>
              <a:ext cx="1898693" cy="1824313"/>
            </a:xfrm>
            <a:prstGeom prst="rect">
              <a:avLst/>
            </a:prstGeom>
          </p:spPr>
        </p:pic>
        <p:sp>
          <p:nvSpPr>
            <p:cNvPr id="73" name="Retângulo 72"/>
            <p:cNvSpPr/>
            <p:nvPr/>
          </p:nvSpPr>
          <p:spPr>
            <a:xfrm>
              <a:off x="8728216" y="2505336"/>
              <a:ext cx="1872235" cy="469015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4" name="Agrupar 73"/>
          <p:cNvGrpSpPr/>
          <p:nvPr/>
        </p:nvGrpSpPr>
        <p:grpSpPr>
          <a:xfrm>
            <a:off x="8097789" y="4432822"/>
            <a:ext cx="3165660" cy="2190316"/>
            <a:chOff x="8081503" y="784035"/>
            <a:chExt cx="3165660" cy="2190316"/>
          </a:xfrm>
        </p:grpSpPr>
        <p:pic>
          <p:nvPicPr>
            <p:cNvPr id="75" name="Espaço Reservado para Conteúdo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154632" y="839958"/>
              <a:ext cx="3092531" cy="1867914"/>
            </a:xfrm>
            <a:prstGeom prst="rect">
              <a:avLst/>
            </a:prstGeom>
          </p:spPr>
        </p:pic>
        <p:sp>
          <p:nvSpPr>
            <p:cNvPr id="76" name="Retângulo 75"/>
            <p:cNvSpPr/>
            <p:nvPr/>
          </p:nvSpPr>
          <p:spPr>
            <a:xfrm>
              <a:off x="8081503" y="784035"/>
              <a:ext cx="646713" cy="2190316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Retângulo 76"/>
            <p:cNvSpPr/>
            <p:nvPr/>
          </p:nvSpPr>
          <p:spPr>
            <a:xfrm>
              <a:off x="8728216" y="797313"/>
              <a:ext cx="1872235" cy="393467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8" name="Imagem 7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28216" y="1189347"/>
              <a:ext cx="1358202" cy="1326440"/>
            </a:xfrm>
            <a:prstGeom prst="rect">
              <a:avLst/>
            </a:prstGeom>
          </p:spPr>
        </p:pic>
        <p:pic>
          <p:nvPicPr>
            <p:cNvPr id="79" name="Imagem 7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286905" y="1189346"/>
              <a:ext cx="1358202" cy="1326441"/>
            </a:xfrm>
            <a:prstGeom prst="rect">
              <a:avLst/>
            </a:prstGeom>
          </p:spPr>
        </p:pic>
        <p:sp>
          <p:nvSpPr>
            <p:cNvPr id="80" name="Retângulo 79"/>
            <p:cNvSpPr/>
            <p:nvPr/>
          </p:nvSpPr>
          <p:spPr>
            <a:xfrm>
              <a:off x="10600450" y="797313"/>
              <a:ext cx="646713" cy="2177038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1" name="Imagem 8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23794" y="1150038"/>
              <a:ext cx="1898693" cy="1824313"/>
            </a:xfrm>
            <a:prstGeom prst="rect">
              <a:avLst/>
            </a:prstGeom>
          </p:spPr>
        </p:pic>
        <p:sp>
          <p:nvSpPr>
            <p:cNvPr id="82" name="Retângulo 81"/>
            <p:cNvSpPr/>
            <p:nvPr/>
          </p:nvSpPr>
          <p:spPr>
            <a:xfrm>
              <a:off x="8728216" y="2505336"/>
              <a:ext cx="1872235" cy="469015"/>
            </a:xfrm>
            <a:prstGeom prst="rect">
              <a:avLst/>
            </a:prstGeom>
            <a:solidFill>
              <a:srgbClr val="3F3F3F"/>
            </a:solidFill>
            <a:ln>
              <a:solidFill>
                <a:schemeClr val="bg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9529185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endParaRPr lang="en-US" dirty="0"/>
          </a:p>
        </p:txBody>
      </p:sp>
      <p:grpSp>
        <p:nvGrpSpPr>
          <p:cNvPr id="29" name="Agrupar 28"/>
          <p:cNvGrpSpPr/>
          <p:nvPr/>
        </p:nvGrpSpPr>
        <p:grpSpPr>
          <a:xfrm>
            <a:off x="242702" y="2722563"/>
            <a:ext cx="11706596" cy="3249612"/>
            <a:chOff x="838200" y="1322388"/>
            <a:chExt cx="8899599" cy="2470423"/>
          </a:xfrm>
        </p:grpSpPr>
        <p:pic>
          <p:nvPicPr>
            <p:cNvPr id="3" name="Imagem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8200" y="1322388"/>
              <a:ext cx="1541531" cy="1232000"/>
            </a:xfrm>
            <a:prstGeom prst="rect">
              <a:avLst/>
            </a:prstGeom>
          </p:spPr>
        </p:pic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77284" y="1322388"/>
              <a:ext cx="1541531" cy="1232000"/>
            </a:xfrm>
            <a:prstGeom prst="rect">
              <a:avLst/>
            </a:prstGeom>
          </p:spPr>
        </p:pic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16368" y="1322388"/>
              <a:ext cx="1541531" cy="1232000"/>
            </a:xfrm>
            <a:prstGeom prst="rect">
              <a:avLst/>
            </a:prstGeom>
          </p:spPr>
        </p:pic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355452" y="1322388"/>
              <a:ext cx="1541531" cy="1232000"/>
            </a:xfrm>
            <a:prstGeom prst="rect">
              <a:avLst/>
            </a:prstGeom>
          </p:spPr>
        </p:pic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194536" y="1322388"/>
              <a:ext cx="1541531" cy="1232000"/>
            </a:xfrm>
            <a:prstGeom prst="rect">
              <a:avLst/>
            </a:prstGeom>
          </p:spPr>
        </p:pic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75550" y="2554388"/>
              <a:ext cx="1543265" cy="1238423"/>
            </a:xfrm>
            <a:prstGeom prst="rect">
              <a:avLst/>
            </a:prstGeom>
          </p:spPr>
        </p:pic>
        <p:pic>
          <p:nvPicPr>
            <p:cNvPr id="10" name="Imagem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339428" y="2554387"/>
              <a:ext cx="1543265" cy="1238423"/>
            </a:xfrm>
            <a:prstGeom prst="rect">
              <a:avLst/>
            </a:prstGeom>
          </p:spPr>
        </p:pic>
        <p:pic>
          <p:nvPicPr>
            <p:cNvPr id="11" name="Imagem 10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30656" y="2554387"/>
              <a:ext cx="1543265" cy="1238423"/>
            </a:xfrm>
            <a:prstGeom prst="rect">
              <a:avLst/>
            </a:prstGeom>
          </p:spPr>
        </p:pic>
        <p:pic>
          <p:nvPicPr>
            <p:cNvPr id="12" name="Imagem 11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194534" y="2554387"/>
              <a:ext cx="1543265" cy="1238423"/>
            </a:xfrm>
            <a:prstGeom prst="rect">
              <a:avLst/>
            </a:prstGeom>
          </p:spPr>
        </p:pic>
      </p:grpSp>
      <p:sp>
        <p:nvSpPr>
          <p:cNvPr id="41" name="CaixaDeTexto 40"/>
          <p:cNvSpPr txBox="1"/>
          <p:nvPr/>
        </p:nvSpPr>
        <p:spPr>
          <a:xfrm>
            <a:off x="242702" y="1485900"/>
            <a:ext cx="11698417" cy="646331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2013</a:t>
            </a:r>
          </a:p>
        </p:txBody>
      </p:sp>
      <p:sp>
        <p:nvSpPr>
          <p:cNvPr id="42" name="CaixaDeTexto 41"/>
          <p:cNvSpPr txBox="1"/>
          <p:nvPr/>
        </p:nvSpPr>
        <p:spPr>
          <a:xfrm>
            <a:off x="964280" y="2242731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sp>
        <p:nvSpPr>
          <p:cNvPr id="43" name="CaixaDeTexto 42"/>
          <p:cNvSpPr txBox="1"/>
          <p:nvPr/>
        </p:nvSpPr>
        <p:spPr>
          <a:xfrm>
            <a:off x="3362631" y="2242731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 x 3</a:t>
            </a:r>
          </a:p>
        </p:txBody>
      </p:sp>
      <p:sp>
        <p:nvSpPr>
          <p:cNvPr id="44" name="CaixaDeTexto 43"/>
          <p:cNvSpPr txBox="1"/>
          <p:nvPr/>
        </p:nvSpPr>
        <p:spPr>
          <a:xfrm>
            <a:off x="5712618" y="227876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5 x 5</a:t>
            </a:r>
          </a:p>
        </p:txBody>
      </p:sp>
      <p:sp>
        <p:nvSpPr>
          <p:cNvPr id="45" name="CaixaDeTexto 44"/>
          <p:cNvSpPr txBox="1"/>
          <p:nvPr/>
        </p:nvSpPr>
        <p:spPr>
          <a:xfrm>
            <a:off x="8202060" y="227876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7 x 7</a:t>
            </a:r>
          </a:p>
        </p:txBody>
      </p:sp>
      <p:sp>
        <p:nvSpPr>
          <p:cNvPr id="46" name="CaixaDeTexto 45"/>
          <p:cNvSpPr txBox="1"/>
          <p:nvPr/>
        </p:nvSpPr>
        <p:spPr>
          <a:xfrm>
            <a:off x="9925183" y="2296339"/>
            <a:ext cx="2015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Tendência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735394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endParaRPr lang="en-US" dirty="0"/>
          </a:p>
        </p:txBody>
      </p:sp>
      <p:pic>
        <p:nvPicPr>
          <p:cNvPr id="40" name="Imagem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02" y="2731308"/>
            <a:ext cx="2022283" cy="1616219"/>
          </a:xfrm>
          <a:prstGeom prst="rect">
            <a:avLst/>
          </a:prstGeom>
        </p:spPr>
      </p:pic>
      <p:pic>
        <p:nvPicPr>
          <p:cNvPr id="41" name="Imagem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0079" y="2731308"/>
            <a:ext cx="2022283" cy="1616219"/>
          </a:xfrm>
          <a:prstGeom prst="rect">
            <a:avLst/>
          </a:prstGeom>
        </p:spPr>
      </p:pic>
      <p:pic>
        <p:nvPicPr>
          <p:cNvPr id="42" name="Imagem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7456" y="2722563"/>
            <a:ext cx="2022283" cy="1616219"/>
          </a:xfrm>
          <a:prstGeom prst="rect">
            <a:avLst/>
          </a:prstGeom>
        </p:spPr>
      </p:pic>
      <p:pic>
        <p:nvPicPr>
          <p:cNvPr id="43" name="Imagem 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4833" y="2731308"/>
            <a:ext cx="2022283" cy="1616219"/>
          </a:xfrm>
          <a:prstGeom prst="rect">
            <a:avLst/>
          </a:prstGeom>
        </p:spPr>
      </p:pic>
      <p:pic>
        <p:nvPicPr>
          <p:cNvPr id="44" name="Imagem 4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72211" y="2729226"/>
            <a:ext cx="2022283" cy="1616219"/>
          </a:xfrm>
          <a:prstGeom prst="rect">
            <a:avLst/>
          </a:prstGeom>
        </p:spPr>
      </p:pic>
      <p:pic>
        <p:nvPicPr>
          <p:cNvPr id="45" name="Imagem 4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72210" y="4347526"/>
            <a:ext cx="2024558" cy="1624646"/>
          </a:xfrm>
          <a:prstGeom prst="rect">
            <a:avLst/>
          </a:prstGeom>
        </p:spPr>
      </p:pic>
      <p:pic>
        <p:nvPicPr>
          <p:cNvPr id="46" name="Imagem 4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51093" y="4347526"/>
            <a:ext cx="2024558" cy="1624646"/>
          </a:xfrm>
          <a:prstGeom prst="rect">
            <a:avLst/>
          </a:prstGeom>
        </p:spPr>
      </p:pic>
      <p:pic>
        <p:nvPicPr>
          <p:cNvPr id="47" name="Imagem 4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49925" y="4347526"/>
            <a:ext cx="2024558" cy="1624646"/>
          </a:xfrm>
          <a:prstGeom prst="rect">
            <a:avLst/>
          </a:prstGeom>
        </p:spPr>
      </p:pic>
      <p:pic>
        <p:nvPicPr>
          <p:cNvPr id="48" name="Imagem 4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38614" y="4347526"/>
            <a:ext cx="2024558" cy="1624646"/>
          </a:xfrm>
          <a:prstGeom prst="rect">
            <a:avLst/>
          </a:prstGeom>
        </p:spPr>
      </p:pic>
      <p:sp>
        <p:nvSpPr>
          <p:cNvPr id="49" name="CaixaDeTexto 48"/>
          <p:cNvSpPr txBox="1"/>
          <p:nvPr/>
        </p:nvSpPr>
        <p:spPr>
          <a:xfrm>
            <a:off x="242702" y="1485900"/>
            <a:ext cx="11698417" cy="646331"/>
          </a:xfrm>
          <a:prstGeom prst="rect">
            <a:avLst/>
          </a:prstGeom>
          <a:gradFill>
            <a:gsLst>
              <a:gs pos="0">
                <a:srgbClr val="FFD686"/>
              </a:gs>
              <a:gs pos="50000">
                <a:schemeClr val="accent4">
                  <a:lumMod val="105000"/>
                  <a:satMod val="103000"/>
                  <a:tint val="73000"/>
                </a:schemeClr>
              </a:gs>
              <a:gs pos="100000">
                <a:schemeClr val="accent4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2014</a:t>
            </a:r>
          </a:p>
        </p:txBody>
      </p:sp>
      <p:sp>
        <p:nvSpPr>
          <p:cNvPr id="50" name="CaixaDeTexto 49"/>
          <p:cNvSpPr txBox="1"/>
          <p:nvPr/>
        </p:nvSpPr>
        <p:spPr>
          <a:xfrm>
            <a:off x="964280" y="2242731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sp>
        <p:nvSpPr>
          <p:cNvPr id="51" name="CaixaDeTexto 50"/>
          <p:cNvSpPr txBox="1"/>
          <p:nvPr/>
        </p:nvSpPr>
        <p:spPr>
          <a:xfrm>
            <a:off x="3362631" y="2242731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 x 3</a:t>
            </a:r>
          </a:p>
        </p:txBody>
      </p:sp>
      <p:sp>
        <p:nvSpPr>
          <p:cNvPr id="52" name="CaixaDeTexto 51"/>
          <p:cNvSpPr txBox="1"/>
          <p:nvPr/>
        </p:nvSpPr>
        <p:spPr>
          <a:xfrm>
            <a:off x="5712618" y="227876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5 x 5</a:t>
            </a:r>
          </a:p>
        </p:txBody>
      </p:sp>
      <p:sp>
        <p:nvSpPr>
          <p:cNvPr id="53" name="CaixaDeTexto 52"/>
          <p:cNvSpPr txBox="1"/>
          <p:nvPr/>
        </p:nvSpPr>
        <p:spPr>
          <a:xfrm>
            <a:off x="8202060" y="227876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7 x 7</a:t>
            </a:r>
          </a:p>
        </p:txBody>
      </p:sp>
      <p:sp>
        <p:nvSpPr>
          <p:cNvPr id="54" name="CaixaDeTexto 53"/>
          <p:cNvSpPr txBox="1"/>
          <p:nvPr/>
        </p:nvSpPr>
        <p:spPr>
          <a:xfrm>
            <a:off x="9925183" y="2296339"/>
            <a:ext cx="2015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Tendência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3574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702" y="2722562"/>
            <a:ext cx="1972300" cy="1576273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201" y="2722562"/>
            <a:ext cx="2010942" cy="160715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342" y="2722562"/>
            <a:ext cx="1987376" cy="1588322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1917" y="2722562"/>
            <a:ext cx="2002580" cy="1600473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80696" y="2722562"/>
            <a:ext cx="1953164" cy="156097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80609" y="4357832"/>
            <a:ext cx="1953251" cy="158170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1917" y="4357831"/>
            <a:ext cx="2002580" cy="1621654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53044" y="4357831"/>
            <a:ext cx="1992761" cy="1602873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31201" y="4343209"/>
            <a:ext cx="2010942" cy="1617496"/>
          </a:xfrm>
          <a:prstGeom prst="rect">
            <a:avLst/>
          </a:prstGeom>
        </p:spPr>
      </p:pic>
      <p:sp>
        <p:nvSpPr>
          <p:cNvPr id="22" name="CaixaDeTexto 21"/>
          <p:cNvSpPr txBox="1"/>
          <p:nvPr/>
        </p:nvSpPr>
        <p:spPr>
          <a:xfrm>
            <a:off x="242702" y="1485900"/>
            <a:ext cx="11698417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3600" dirty="0"/>
              <a:t>2015</a:t>
            </a:r>
          </a:p>
        </p:txBody>
      </p:sp>
      <p:sp>
        <p:nvSpPr>
          <p:cNvPr id="23" name="CaixaDeTexto 22"/>
          <p:cNvSpPr txBox="1"/>
          <p:nvPr/>
        </p:nvSpPr>
        <p:spPr>
          <a:xfrm>
            <a:off x="964280" y="2242731"/>
            <a:ext cx="584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Real</a:t>
            </a:r>
          </a:p>
        </p:txBody>
      </p:sp>
      <p:sp>
        <p:nvSpPr>
          <p:cNvPr id="24" name="CaixaDeTexto 23"/>
          <p:cNvSpPr txBox="1"/>
          <p:nvPr/>
        </p:nvSpPr>
        <p:spPr>
          <a:xfrm>
            <a:off x="3362631" y="2242731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3 x 3</a:t>
            </a:r>
          </a:p>
        </p:txBody>
      </p:sp>
      <p:sp>
        <p:nvSpPr>
          <p:cNvPr id="25" name="CaixaDeTexto 24"/>
          <p:cNvSpPr txBox="1"/>
          <p:nvPr/>
        </p:nvSpPr>
        <p:spPr>
          <a:xfrm>
            <a:off x="5712618" y="227876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5 x 5</a:t>
            </a:r>
          </a:p>
        </p:txBody>
      </p:sp>
      <p:sp>
        <p:nvSpPr>
          <p:cNvPr id="26" name="CaixaDeTexto 25"/>
          <p:cNvSpPr txBox="1"/>
          <p:nvPr/>
        </p:nvSpPr>
        <p:spPr>
          <a:xfrm>
            <a:off x="8202060" y="2278767"/>
            <a:ext cx="623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7 x 7</a:t>
            </a:r>
          </a:p>
        </p:txBody>
      </p:sp>
      <p:sp>
        <p:nvSpPr>
          <p:cNvPr id="27" name="CaixaDeTexto 26"/>
          <p:cNvSpPr txBox="1"/>
          <p:nvPr/>
        </p:nvSpPr>
        <p:spPr>
          <a:xfrm>
            <a:off x="9872531" y="2295743"/>
            <a:ext cx="20159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err="1"/>
              <a:t>Curva</a:t>
            </a:r>
            <a:r>
              <a:rPr lang="en-US" dirty="0"/>
              <a:t> de </a:t>
            </a:r>
            <a:r>
              <a:rPr lang="en-US" dirty="0" err="1"/>
              <a:t>Tendência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35560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Experimentos</a:t>
            </a:r>
            <a:r>
              <a:rPr lang="en-US" dirty="0"/>
              <a:t> e </a:t>
            </a:r>
            <a:r>
              <a:rPr lang="en-US" dirty="0" err="1"/>
              <a:t>resultados</a:t>
            </a:r>
            <a:r>
              <a:rPr lang="en-US" dirty="0"/>
              <a:t>(REMOVER)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Dados de </a:t>
            </a:r>
            <a:r>
              <a:rPr lang="en-US" dirty="0" err="1"/>
              <a:t>instalações</a:t>
            </a:r>
            <a:r>
              <a:rPr lang="en-US" dirty="0"/>
              <a:t> </a:t>
            </a:r>
            <a:r>
              <a:rPr lang="en-US" dirty="0" err="1"/>
              <a:t>elétricas</a:t>
            </a:r>
            <a:r>
              <a:rPr lang="en-US" dirty="0"/>
              <a:t>.</a:t>
            </a:r>
          </a:p>
          <a:p>
            <a:r>
              <a:rPr lang="en-US" dirty="0" err="1"/>
              <a:t>Taubaté</a:t>
            </a:r>
            <a:r>
              <a:rPr lang="en-US" dirty="0"/>
              <a:t>-SP</a:t>
            </a:r>
          </a:p>
          <a:p>
            <a:r>
              <a:rPr lang="en-US" dirty="0"/>
              <a:t>2008,2009,2010,2011 e 2012 – </a:t>
            </a:r>
            <a:r>
              <a:rPr lang="en-US" dirty="0" err="1"/>
              <a:t>Treino</a:t>
            </a:r>
            <a:endParaRPr lang="en-US" dirty="0"/>
          </a:p>
          <a:p>
            <a:r>
              <a:rPr lang="en-US" dirty="0"/>
              <a:t>2013, 2014 e 2015 – Teste</a:t>
            </a:r>
          </a:p>
          <a:p>
            <a:r>
              <a:rPr lang="en-US" dirty="0" err="1"/>
              <a:t>Mapa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Quadrícula</a:t>
            </a:r>
            <a:r>
              <a:rPr lang="en-US" dirty="0"/>
              <a:t> = 100m (10000 m</a:t>
            </a:r>
            <a:r>
              <a:rPr lang="en-US" baseline="30000" dirty="0"/>
              <a:t>2</a:t>
            </a:r>
            <a:r>
              <a:rPr lang="en-US" dirty="0"/>
              <a:t>).</a:t>
            </a:r>
          </a:p>
          <a:p>
            <a:pPr lvl="1"/>
            <a:r>
              <a:rPr lang="en-US" dirty="0" err="1"/>
              <a:t>Limites</a:t>
            </a:r>
            <a:r>
              <a:rPr lang="en-US" dirty="0"/>
              <a:t> N = -22,9637; S = -23,0995; L = -45,4935; O = -45,6744; </a:t>
            </a:r>
          </a:p>
          <a:p>
            <a:pPr lvl="1"/>
            <a:r>
              <a:rPr lang="en-US" dirty="0"/>
              <a:t> 150X185 </a:t>
            </a:r>
            <a:r>
              <a:rPr lang="en-US" dirty="0" err="1"/>
              <a:t>quadrículas</a:t>
            </a:r>
            <a:endParaRPr lang="en-US" dirty="0"/>
          </a:p>
          <a:p>
            <a:pPr lvl="1"/>
            <a:r>
              <a:rPr lang="en-US" dirty="0" err="1"/>
              <a:t>Área</a:t>
            </a:r>
            <a:r>
              <a:rPr lang="en-US" dirty="0"/>
              <a:t> = 277,5 km</a:t>
            </a:r>
            <a:r>
              <a:rPr lang="en-US" baseline="30000" dirty="0"/>
              <a:t>2</a:t>
            </a:r>
          </a:p>
          <a:p>
            <a:pPr lvl="1"/>
            <a:r>
              <a:rPr lang="en-US" dirty="0" err="1"/>
              <a:t>Quebrado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255 </a:t>
            </a:r>
            <a:r>
              <a:rPr lang="en-US" dirty="0" err="1"/>
              <a:t>regiões</a:t>
            </a:r>
            <a:r>
              <a:rPr lang="en-US" dirty="0"/>
              <a:t> (15x15 </a:t>
            </a:r>
            <a:r>
              <a:rPr lang="en-US" dirty="0" err="1"/>
              <a:t>partes</a:t>
            </a:r>
            <a:r>
              <a:rPr lang="en-US" dirty="0"/>
              <a:t>).</a:t>
            </a:r>
          </a:p>
          <a:p>
            <a:pPr lvl="2"/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região</a:t>
            </a:r>
            <a:r>
              <a:rPr lang="en-US" dirty="0"/>
              <a:t> </a:t>
            </a:r>
            <a:r>
              <a:rPr lang="en-US" dirty="0" err="1"/>
              <a:t>tem</a:t>
            </a:r>
            <a:r>
              <a:rPr lang="en-US" dirty="0"/>
              <a:t> 13x10 </a:t>
            </a:r>
            <a:r>
              <a:rPr lang="en-US" dirty="0" err="1"/>
              <a:t>quadrículas</a:t>
            </a:r>
            <a:endParaRPr lang="en-US" dirty="0"/>
          </a:p>
          <a:p>
            <a:r>
              <a:rPr lang="en-US" dirty="0"/>
              <a:t>Teste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região</a:t>
            </a:r>
            <a:endParaRPr lang="en-US" dirty="0"/>
          </a:p>
          <a:p>
            <a:pPr lvl="1"/>
            <a:r>
              <a:rPr lang="en-US" dirty="0" err="1"/>
              <a:t>Definindo</a:t>
            </a:r>
            <a:r>
              <a:rPr lang="en-US" dirty="0"/>
              <a:t> o a </a:t>
            </a:r>
            <a:r>
              <a:rPr lang="en-US" dirty="0" err="1"/>
              <a:t>ordem</a:t>
            </a:r>
            <a:r>
              <a:rPr lang="en-US" dirty="0"/>
              <a:t> da </a:t>
            </a:r>
            <a:r>
              <a:rPr lang="en-US" dirty="0" err="1"/>
              <a:t>matriz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 de </a:t>
            </a:r>
            <a:r>
              <a:rPr lang="en-US" dirty="0" err="1"/>
              <a:t>acordo</a:t>
            </a:r>
            <a:r>
              <a:rPr lang="en-US" dirty="0"/>
              <a:t> com o </a:t>
            </a:r>
            <a:r>
              <a:rPr lang="en-US" dirty="0" err="1"/>
              <a:t>tamanho</a:t>
            </a:r>
            <a:r>
              <a:rPr lang="en-US" dirty="0"/>
              <a:t> de </a:t>
            </a:r>
            <a:r>
              <a:rPr lang="en-US" dirty="0" err="1"/>
              <a:t>cada</a:t>
            </a:r>
            <a:r>
              <a:rPr lang="en-US" dirty="0"/>
              <a:t> </a:t>
            </a:r>
            <a:r>
              <a:rPr lang="en-US" dirty="0" err="1"/>
              <a:t>região</a:t>
            </a:r>
            <a:r>
              <a:rPr lang="en-US" dirty="0"/>
              <a:t>(</a:t>
            </a:r>
            <a:r>
              <a:rPr lang="en-US" dirty="0" err="1"/>
              <a:t>Usar</a:t>
            </a:r>
            <a:r>
              <a:rPr lang="en-US" dirty="0"/>
              <a:t> </a:t>
            </a:r>
            <a:r>
              <a:rPr lang="en-US" dirty="0" err="1"/>
              <a:t>Figura</a:t>
            </a:r>
            <a:r>
              <a:rPr lang="en-US" dirty="0"/>
              <a:t> 45)</a:t>
            </a:r>
          </a:p>
          <a:p>
            <a:r>
              <a:rPr lang="en-US" dirty="0"/>
              <a:t>Teste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todas</a:t>
            </a:r>
            <a:r>
              <a:rPr lang="en-US" dirty="0"/>
              <a:t> as </a:t>
            </a:r>
            <a:r>
              <a:rPr lang="en-US" dirty="0" err="1"/>
              <a:t>regiões</a:t>
            </a:r>
            <a:endParaRPr lang="en-US" dirty="0"/>
          </a:p>
          <a:p>
            <a:pPr lvl="1"/>
            <a:r>
              <a:rPr lang="en-US" dirty="0"/>
              <a:t>Nova </a:t>
            </a:r>
            <a:r>
              <a:rPr lang="en-US" dirty="0" err="1"/>
              <a:t>condição</a:t>
            </a:r>
            <a:r>
              <a:rPr lang="en-US" dirty="0"/>
              <a:t> de </a:t>
            </a:r>
            <a:r>
              <a:rPr lang="en-US" dirty="0" err="1"/>
              <a:t>parada</a:t>
            </a:r>
            <a:endParaRPr lang="en-US" dirty="0"/>
          </a:p>
          <a:p>
            <a:r>
              <a:rPr lang="en-US" dirty="0" err="1"/>
              <a:t>Tabela</a:t>
            </a:r>
            <a:r>
              <a:rPr lang="en-US" dirty="0"/>
              <a:t> de </a:t>
            </a:r>
            <a:r>
              <a:rPr lang="en-US" dirty="0" err="1"/>
              <a:t>resultados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Eg</a:t>
            </a:r>
            <a:r>
              <a:rPr lang="en-US" dirty="0"/>
              <a:t> e </a:t>
            </a:r>
            <a:r>
              <a:rPr lang="en-US" dirty="0" err="1"/>
              <a:t>Eg</a:t>
            </a:r>
            <a:r>
              <a:rPr lang="en-US" dirty="0"/>
              <a:t>% – </a:t>
            </a:r>
            <a:r>
              <a:rPr lang="en-US" dirty="0" err="1"/>
              <a:t>Erro</a:t>
            </a:r>
            <a:r>
              <a:rPr lang="en-US" dirty="0"/>
              <a:t> de </a:t>
            </a:r>
            <a:r>
              <a:rPr lang="en-US" dirty="0" err="1"/>
              <a:t>crescimento</a:t>
            </a:r>
            <a:endParaRPr lang="en-US" dirty="0"/>
          </a:p>
          <a:p>
            <a:pPr lvl="1"/>
            <a:r>
              <a:rPr lang="en-US" dirty="0" err="1"/>
              <a:t>Epp</a:t>
            </a:r>
            <a:r>
              <a:rPr lang="en-US" dirty="0"/>
              <a:t> e </a:t>
            </a:r>
            <a:r>
              <a:rPr lang="en-US" dirty="0" err="1"/>
              <a:t>Epp</a:t>
            </a:r>
            <a:r>
              <a:rPr lang="en-US" dirty="0"/>
              <a:t>% - </a:t>
            </a:r>
            <a:r>
              <a:rPr lang="en-US" dirty="0" err="1"/>
              <a:t>Erro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pixel (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quadrícula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31423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Conclusão</a:t>
            </a:r>
            <a:r>
              <a:rPr lang="en-US" dirty="0"/>
              <a:t>(REMOVER)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r>
              <a:rPr lang="en-US" dirty="0" err="1"/>
              <a:t>Resultados</a:t>
            </a:r>
            <a:r>
              <a:rPr lang="en-US" dirty="0"/>
              <a:t> </a:t>
            </a:r>
            <a:r>
              <a:rPr lang="en-US" dirty="0" err="1"/>
              <a:t>apresentaram</a:t>
            </a:r>
            <a:r>
              <a:rPr lang="en-US" dirty="0"/>
              <a:t> </a:t>
            </a:r>
            <a:r>
              <a:rPr lang="en-US" dirty="0" err="1"/>
              <a:t>erro</a:t>
            </a:r>
            <a:r>
              <a:rPr lang="en-US" dirty="0"/>
              <a:t> total &lt; 9 %.</a:t>
            </a:r>
          </a:p>
          <a:p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.</a:t>
            </a:r>
          </a:p>
          <a:p>
            <a:r>
              <a:rPr lang="en-US" dirty="0" err="1"/>
              <a:t>Otimizações</a:t>
            </a:r>
            <a:r>
              <a:rPr lang="en-US" dirty="0"/>
              <a:t> no ICA.</a:t>
            </a:r>
          </a:p>
          <a:p>
            <a:r>
              <a:rPr lang="en-US" dirty="0" err="1"/>
              <a:t>Dificuldades</a:t>
            </a:r>
            <a:r>
              <a:rPr lang="en-US" dirty="0"/>
              <a:t> </a:t>
            </a:r>
            <a:r>
              <a:rPr lang="en-US" dirty="0" err="1"/>
              <a:t>na</a:t>
            </a:r>
            <a:r>
              <a:rPr lang="en-US" dirty="0"/>
              <a:t> </a:t>
            </a:r>
            <a:r>
              <a:rPr lang="en-US" dirty="0" err="1"/>
              <a:t>aquisição</a:t>
            </a:r>
            <a:r>
              <a:rPr lang="en-US" dirty="0"/>
              <a:t> de </a:t>
            </a:r>
            <a:r>
              <a:rPr lang="en-US" dirty="0" err="1"/>
              <a:t>informações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esforço</a:t>
            </a:r>
            <a:r>
              <a:rPr lang="en-US" dirty="0"/>
              <a:t> </a:t>
            </a:r>
            <a:r>
              <a:rPr lang="en-US" dirty="0" err="1"/>
              <a:t>computacional</a:t>
            </a:r>
            <a:r>
              <a:rPr lang="en-US" dirty="0"/>
              <a:t>.</a:t>
            </a:r>
          </a:p>
          <a:p>
            <a:r>
              <a:rPr lang="en-US" dirty="0"/>
              <a:t>Alto </a:t>
            </a:r>
            <a:r>
              <a:rPr lang="en-US" dirty="0" err="1"/>
              <a:t>grau</a:t>
            </a:r>
            <a:r>
              <a:rPr lang="en-US" dirty="0"/>
              <a:t> de </a:t>
            </a:r>
            <a:r>
              <a:rPr lang="en-US" dirty="0" err="1"/>
              <a:t>acerto</a:t>
            </a:r>
            <a:r>
              <a:rPr lang="en-US" dirty="0"/>
              <a:t>.</a:t>
            </a:r>
          </a:p>
          <a:p>
            <a:r>
              <a:rPr lang="en-US" dirty="0" err="1"/>
              <a:t>Aplicação</a:t>
            </a:r>
            <a:r>
              <a:rPr lang="en-US" dirty="0"/>
              <a:t> dos </a:t>
            </a:r>
            <a:r>
              <a:rPr lang="en-US" dirty="0" err="1"/>
              <a:t>resultados</a:t>
            </a:r>
            <a:r>
              <a:rPr lang="en-US" dirty="0"/>
              <a:t> é de </a:t>
            </a:r>
            <a:r>
              <a:rPr lang="en-US" dirty="0" err="1"/>
              <a:t>grande</a:t>
            </a:r>
            <a:r>
              <a:rPr lang="en-US" dirty="0"/>
              <a:t> </a:t>
            </a:r>
            <a:r>
              <a:rPr lang="en-US" dirty="0" err="1"/>
              <a:t>valia</a:t>
            </a:r>
            <a:r>
              <a:rPr lang="en-US" dirty="0"/>
              <a:t> para </a:t>
            </a:r>
            <a:r>
              <a:rPr lang="en-US" dirty="0" err="1"/>
              <a:t>concessionárias</a:t>
            </a:r>
            <a:r>
              <a:rPr lang="en-US" dirty="0"/>
              <a:t> de </a:t>
            </a:r>
            <a:r>
              <a:rPr lang="en-US" dirty="0" err="1"/>
              <a:t>energia</a:t>
            </a:r>
            <a:r>
              <a:rPr lang="en-US" dirty="0"/>
              <a:t>.</a:t>
            </a:r>
          </a:p>
          <a:p>
            <a:r>
              <a:rPr lang="en-US" dirty="0" err="1"/>
              <a:t>Pode</a:t>
            </a:r>
            <a:r>
              <a:rPr lang="en-US" dirty="0"/>
              <a:t> </a:t>
            </a:r>
            <a:r>
              <a:rPr lang="en-US" dirty="0" err="1"/>
              <a:t>ser</a:t>
            </a:r>
            <a:r>
              <a:rPr lang="en-US" dirty="0"/>
              <a:t> </a:t>
            </a:r>
            <a:r>
              <a:rPr lang="en-US" dirty="0" err="1"/>
              <a:t>empregado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</a:t>
            </a:r>
            <a:r>
              <a:rPr lang="en-US" dirty="0" err="1"/>
              <a:t>alteração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SmartGrids</a:t>
            </a:r>
            <a:endParaRPr lang="en-US" dirty="0"/>
          </a:p>
          <a:p>
            <a:pPr lvl="1"/>
            <a:r>
              <a:rPr lang="en-US" dirty="0" err="1"/>
              <a:t>Planejamento</a:t>
            </a:r>
            <a:r>
              <a:rPr lang="en-US" dirty="0"/>
              <a:t> </a:t>
            </a:r>
            <a:r>
              <a:rPr lang="en-US" dirty="0" err="1"/>
              <a:t>urbano</a:t>
            </a:r>
            <a:r>
              <a:rPr lang="en-US" dirty="0"/>
              <a:t> de </a:t>
            </a:r>
            <a:r>
              <a:rPr lang="en-US" dirty="0" err="1"/>
              <a:t>vias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Serviços</a:t>
            </a:r>
            <a:r>
              <a:rPr lang="en-US" dirty="0"/>
              <a:t> </a:t>
            </a:r>
            <a:r>
              <a:rPr lang="en-US" dirty="0" err="1"/>
              <a:t>fundamentais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escolas</a:t>
            </a:r>
            <a:r>
              <a:rPr lang="en-US" dirty="0"/>
              <a:t> e </a:t>
            </a:r>
            <a:r>
              <a:rPr lang="en-US" dirty="0" err="1"/>
              <a:t>hospitais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Telecomunicações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Água</a:t>
            </a:r>
            <a:r>
              <a:rPr lang="en-US" dirty="0"/>
              <a:t>.</a:t>
            </a:r>
          </a:p>
          <a:p>
            <a:pPr lvl="1"/>
            <a:r>
              <a:rPr lang="en-US" dirty="0" err="1"/>
              <a:t>Gás</a:t>
            </a:r>
            <a:r>
              <a:rPr lang="en-US" dirty="0"/>
              <a:t>.</a:t>
            </a:r>
          </a:p>
          <a:p>
            <a:r>
              <a:rPr lang="en-US" dirty="0" err="1"/>
              <a:t>Contribuições</a:t>
            </a:r>
            <a:r>
              <a:rPr lang="en-US" dirty="0"/>
              <a:t>:</a:t>
            </a:r>
          </a:p>
          <a:p>
            <a:pPr lvl="1"/>
            <a:r>
              <a:rPr lang="en-US" dirty="0" err="1"/>
              <a:t>Solução</a:t>
            </a:r>
            <a:r>
              <a:rPr lang="en-US" dirty="0"/>
              <a:t> do </a:t>
            </a:r>
            <a:r>
              <a:rPr lang="en-US" dirty="0" err="1"/>
              <a:t>problema</a:t>
            </a:r>
            <a:r>
              <a:rPr lang="en-US" dirty="0"/>
              <a:t> da </a:t>
            </a:r>
            <a:r>
              <a:rPr lang="en-US" dirty="0" err="1"/>
              <a:t>dimensionalidade</a:t>
            </a:r>
            <a:r>
              <a:rPr lang="en-US" dirty="0"/>
              <a:t> do ICA.</a:t>
            </a:r>
          </a:p>
          <a:p>
            <a:pPr lvl="1"/>
            <a:r>
              <a:rPr lang="en-US" dirty="0"/>
              <a:t>A </a:t>
            </a:r>
            <a:r>
              <a:rPr lang="en-US" dirty="0" err="1"/>
              <a:t>função</a:t>
            </a:r>
            <a:r>
              <a:rPr lang="en-US" dirty="0"/>
              <a:t> de </a:t>
            </a:r>
            <a:r>
              <a:rPr lang="en-US" dirty="0" err="1"/>
              <a:t>previsão</a:t>
            </a:r>
            <a:r>
              <a:rPr lang="en-US" dirty="0"/>
              <a:t> que </a:t>
            </a:r>
            <a:r>
              <a:rPr lang="en-US" dirty="0" err="1"/>
              <a:t>usa</a:t>
            </a:r>
            <a:r>
              <a:rPr lang="en-US" dirty="0"/>
              <a:t> a </a:t>
            </a:r>
            <a:r>
              <a:rPr lang="en-US" dirty="0" err="1"/>
              <a:t>operação</a:t>
            </a:r>
            <a:r>
              <a:rPr lang="en-US" dirty="0"/>
              <a:t> de </a:t>
            </a:r>
            <a:r>
              <a:rPr lang="en-US" dirty="0" err="1"/>
              <a:t>convolução</a:t>
            </a:r>
            <a:r>
              <a:rPr lang="en-US" dirty="0"/>
              <a:t>.</a:t>
            </a:r>
          </a:p>
          <a:p>
            <a:r>
              <a:rPr lang="en-US" dirty="0" err="1"/>
              <a:t>Trabalhos</a:t>
            </a:r>
            <a:r>
              <a:rPr lang="en-US" dirty="0"/>
              <a:t> </a:t>
            </a:r>
            <a:r>
              <a:rPr lang="en-US" dirty="0" err="1"/>
              <a:t>futuros</a:t>
            </a:r>
            <a:endParaRPr lang="en-US" dirty="0"/>
          </a:p>
          <a:p>
            <a:pPr lvl="1"/>
            <a:r>
              <a:rPr lang="en-US" dirty="0" err="1"/>
              <a:t>Uso</a:t>
            </a:r>
            <a:r>
              <a:rPr lang="en-US" dirty="0"/>
              <a:t> de </a:t>
            </a:r>
            <a:r>
              <a:rPr lang="en-US" dirty="0" err="1"/>
              <a:t>técnicas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avançadas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Haar</a:t>
            </a:r>
            <a:r>
              <a:rPr lang="en-US" dirty="0"/>
              <a:t> Feature, para </a:t>
            </a:r>
            <a:r>
              <a:rPr lang="en-US" dirty="0" err="1"/>
              <a:t>buscar</a:t>
            </a:r>
            <a:r>
              <a:rPr lang="en-US" dirty="0"/>
              <a:t> de </a:t>
            </a:r>
            <a:r>
              <a:rPr lang="en-US" dirty="0" err="1"/>
              <a:t>fato</a:t>
            </a:r>
            <a:r>
              <a:rPr lang="en-US" dirty="0"/>
              <a:t> </a:t>
            </a:r>
            <a:r>
              <a:rPr lang="en-US" dirty="0" err="1"/>
              <a:t>padrões</a:t>
            </a:r>
            <a:r>
              <a:rPr lang="en-US" dirty="0"/>
              <a:t>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complexossobre</a:t>
            </a:r>
            <a:r>
              <a:rPr lang="en-US" dirty="0"/>
              <a:t> </a:t>
            </a:r>
            <a:r>
              <a:rPr lang="en-US" dirty="0" err="1"/>
              <a:t>os</a:t>
            </a:r>
            <a:r>
              <a:rPr lang="en-US" dirty="0"/>
              <a:t> </a:t>
            </a:r>
            <a:r>
              <a:rPr lang="en-US" dirty="0" err="1"/>
              <a:t>crescimentos</a:t>
            </a:r>
            <a:r>
              <a:rPr lang="en-US" dirty="0"/>
              <a:t> de </a:t>
            </a:r>
            <a:r>
              <a:rPr lang="en-US" dirty="0" err="1"/>
              <a:t>densidade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40831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Espaço Reservado para Conteúdo 11"/>
          <p:cNvSpPr>
            <a:spLocks noGrp="1"/>
          </p:cNvSpPr>
          <p:nvPr>
            <p:ph idx="1"/>
          </p:nvPr>
        </p:nvSpPr>
        <p:spPr>
          <a:xfrm>
            <a:off x="752475" y="1855786"/>
            <a:ext cx="10515600" cy="435133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645" y="2782896"/>
            <a:ext cx="1995618" cy="1371601"/>
          </a:xfrm>
          <a:prstGeom prst="rect">
            <a:avLst/>
          </a:prstGeom>
        </p:spPr>
      </p:pic>
      <p:sp>
        <p:nvSpPr>
          <p:cNvPr id="4" name="Fluxograma: Disco Magnético 3"/>
          <p:cNvSpPr/>
          <p:nvPr/>
        </p:nvSpPr>
        <p:spPr>
          <a:xfrm>
            <a:off x="812583" y="2999874"/>
            <a:ext cx="457200" cy="29787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uxograma: Disco Magnético 10"/>
          <p:cNvSpPr/>
          <p:nvPr/>
        </p:nvSpPr>
        <p:spPr>
          <a:xfrm>
            <a:off x="1045350" y="2513319"/>
            <a:ext cx="457200" cy="29787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uxograma: Disco Magnético 12"/>
          <p:cNvSpPr/>
          <p:nvPr/>
        </p:nvSpPr>
        <p:spPr>
          <a:xfrm>
            <a:off x="811241" y="3468696"/>
            <a:ext cx="457200" cy="29787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uxograma: Disco Magnético 13"/>
          <p:cNvSpPr/>
          <p:nvPr/>
        </p:nvSpPr>
        <p:spPr>
          <a:xfrm>
            <a:off x="947335" y="4006760"/>
            <a:ext cx="457200" cy="29787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uxograma: Disco Magnético 14"/>
          <p:cNvSpPr/>
          <p:nvPr/>
        </p:nvSpPr>
        <p:spPr>
          <a:xfrm>
            <a:off x="1164028" y="4480470"/>
            <a:ext cx="457200" cy="29787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eta: para a Direita Listrada 4"/>
          <p:cNvSpPr/>
          <p:nvPr/>
        </p:nvSpPr>
        <p:spPr>
          <a:xfrm rot="2508995">
            <a:off x="1536054" y="2766143"/>
            <a:ext cx="356755" cy="33106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eta: para a Direita Listrada 15"/>
          <p:cNvSpPr/>
          <p:nvPr/>
        </p:nvSpPr>
        <p:spPr>
          <a:xfrm rot="724657">
            <a:off x="1400722" y="3078620"/>
            <a:ext cx="356755" cy="33106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Seta: para a Direita Listrada 16"/>
          <p:cNvSpPr/>
          <p:nvPr/>
        </p:nvSpPr>
        <p:spPr>
          <a:xfrm>
            <a:off x="1364763" y="3443345"/>
            <a:ext cx="356755" cy="33106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eta: para a Direita Listrada 17"/>
          <p:cNvSpPr/>
          <p:nvPr/>
        </p:nvSpPr>
        <p:spPr>
          <a:xfrm rot="20250100">
            <a:off x="1429447" y="3801688"/>
            <a:ext cx="356755" cy="33106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eta: para a Direita Listrada 18"/>
          <p:cNvSpPr/>
          <p:nvPr/>
        </p:nvSpPr>
        <p:spPr>
          <a:xfrm rot="18884065">
            <a:off x="1609787" y="4110844"/>
            <a:ext cx="356755" cy="331065"/>
          </a:xfrm>
          <a:prstGeom prst="strip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Imagem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9961" y="2056119"/>
            <a:ext cx="2744688" cy="2680504"/>
          </a:xfrm>
          <a:prstGeom prst="rect">
            <a:avLst/>
          </a:prstGeom>
        </p:spPr>
      </p:pic>
      <p:pic>
        <p:nvPicPr>
          <p:cNvPr id="21" name="Imagem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2361" y="2208519"/>
            <a:ext cx="2744688" cy="2680504"/>
          </a:xfrm>
          <a:prstGeom prst="rect">
            <a:avLst/>
          </a:prstGeom>
        </p:spPr>
      </p:pic>
      <p:pic>
        <p:nvPicPr>
          <p:cNvPr id="22" name="Imagem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4761" y="2360919"/>
            <a:ext cx="2744688" cy="2680504"/>
          </a:xfrm>
          <a:prstGeom prst="rect">
            <a:avLst/>
          </a:prstGeom>
        </p:spPr>
      </p:pic>
      <p:pic>
        <p:nvPicPr>
          <p:cNvPr id="23" name="Imagem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7161" y="2513319"/>
            <a:ext cx="2744688" cy="2680504"/>
          </a:xfrm>
          <a:prstGeom prst="rect">
            <a:avLst/>
          </a:prstGeom>
        </p:spPr>
      </p:pic>
      <p:pic>
        <p:nvPicPr>
          <p:cNvPr id="24" name="Imagem 2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76698" y="1781869"/>
            <a:ext cx="3331342" cy="310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032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tângulo 16"/>
          <p:cNvSpPr/>
          <p:nvPr/>
        </p:nvSpPr>
        <p:spPr>
          <a:xfrm>
            <a:off x="485775" y="2389996"/>
            <a:ext cx="595200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dirty="0">
                <a:latin typeface="Lucida Calligraphy" panose="03010101010101010101" pitchFamily="66" charset="0"/>
              </a:rPr>
              <a:t>ICA</a:t>
            </a:r>
          </a:p>
          <a:p>
            <a:pPr algn="ctr"/>
            <a:r>
              <a:rPr lang="en-US" sz="4000" dirty="0">
                <a:latin typeface="Lucida Calligraphy" panose="03010101010101010101" pitchFamily="66" charset="0"/>
              </a:rPr>
              <a:t>+</a:t>
            </a:r>
          </a:p>
          <a:p>
            <a:pPr algn="ctr"/>
            <a:r>
              <a:rPr lang="en-US" sz="4000" dirty="0">
                <a:latin typeface="Lucida Calligraphy" panose="03010101010101010101" pitchFamily="66" charset="0"/>
              </a:rPr>
              <a:t>F</a:t>
            </a:r>
            <a:r>
              <a:rPr lang="en-US" sz="4000" baseline="-25000" dirty="0"/>
              <a:t> </a:t>
            </a:r>
            <a:r>
              <a:rPr lang="en-US" sz="4000" baseline="-25000" dirty="0" err="1"/>
              <a:t>avaliação</a:t>
            </a:r>
            <a:r>
              <a:rPr lang="en-US" sz="4000" dirty="0"/>
              <a:t>(</a:t>
            </a:r>
            <a:r>
              <a:rPr lang="en-US" sz="4000" dirty="0" err="1">
                <a:latin typeface="Lucida Calligraphy" panose="03010101010101010101" pitchFamily="66" charset="0"/>
              </a:rPr>
              <a:t>F</a:t>
            </a:r>
            <a:r>
              <a:rPr lang="en-US" sz="4000" baseline="-25000" dirty="0" err="1"/>
              <a:t>previsão</a:t>
            </a:r>
            <a:r>
              <a:rPr lang="en-US" sz="3200" dirty="0"/>
              <a:t>(x1,y2,…,</a:t>
            </a:r>
            <a:r>
              <a:rPr lang="en-US" sz="3200" dirty="0" err="1"/>
              <a:t>xn</a:t>
            </a:r>
            <a:r>
              <a:rPr lang="en-US" sz="3200" dirty="0"/>
              <a:t>)</a:t>
            </a:r>
            <a:r>
              <a:rPr lang="en-US" sz="4000" dirty="0"/>
              <a:t>)</a:t>
            </a:r>
          </a:p>
        </p:txBody>
      </p:sp>
      <p:sp>
        <p:nvSpPr>
          <p:cNvPr id="6" name="Chave Direita 5"/>
          <p:cNvSpPr/>
          <p:nvPr/>
        </p:nvSpPr>
        <p:spPr>
          <a:xfrm>
            <a:off x="6609791" y="2389996"/>
            <a:ext cx="200025" cy="2078009"/>
          </a:xfrm>
          <a:prstGeom prst="rightBrace">
            <a:avLst>
              <a:gd name="adj1" fmla="val 140476"/>
              <a:gd name="adj2" fmla="val 48458"/>
            </a:avLst>
          </a:prstGeom>
          <a:ln w="38100">
            <a:solidFill>
              <a:schemeClr val="tx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825" y="1962187"/>
            <a:ext cx="3053233" cy="2933625"/>
          </a:xfrm>
          <a:prstGeom prst="rect">
            <a:avLst/>
          </a:prstGeom>
        </p:spPr>
      </p:pic>
      <p:sp>
        <p:nvSpPr>
          <p:cNvPr id="26" name="CaixaDeTexto 25"/>
          <p:cNvSpPr txBox="1"/>
          <p:nvPr/>
        </p:nvSpPr>
        <p:spPr>
          <a:xfrm>
            <a:off x="7190022" y="4783258"/>
            <a:ext cx="2636837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 err="1"/>
              <a:t>Previsão</a:t>
            </a:r>
            <a:r>
              <a:rPr lang="en-US" sz="3200" dirty="0"/>
              <a:t>  t´</a:t>
            </a:r>
            <a:r>
              <a:rPr lang="en-US" sz="3200" baseline="-25000" dirty="0"/>
              <a:t>n+1</a:t>
            </a:r>
          </a:p>
        </p:txBody>
      </p:sp>
      <p:sp>
        <p:nvSpPr>
          <p:cNvPr id="27" name="Espaço Reservado para Conteúdo 11"/>
          <p:cNvSpPr txBox="1">
            <a:spLocks/>
          </p:cNvSpPr>
          <p:nvPr/>
        </p:nvSpPr>
        <p:spPr>
          <a:xfrm>
            <a:off x="904875" y="20081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29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125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Imagem 2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775" y="2067985"/>
            <a:ext cx="3053233" cy="2933625"/>
          </a:xfrm>
          <a:prstGeom prst="rect">
            <a:avLst/>
          </a:prstGeom>
        </p:spPr>
      </p:pic>
      <p:sp>
        <p:nvSpPr>
          <p:cNvPr id="28" name="CaixaDeTexto 27"/>
          <p:cNvSpPr txBox="1"/>
          <p:nvPr/>
        </p:nvSpPr>
        <p:spPr>
          <a:xfrm>
            <a:off x="3603860" y="5065568"/>
            <a:ext cx="88106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t´</a:t>
            </a:r>
            <a:r>
              <a:rPr lang="en-US" sz="3200" baseline="-25000" dirty="0"/>
              <a:t>n+1</a:t>
            </a:r>
          </a:p>
        </p:txBody>
      </p:sp>
      <p:pic>
        <p:nvPicPr>
          <p:cNvPr id="29" name="Imagem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525" y="2067985"/>
            <a:ext cx="3053233" cy="2933625"/>
          </a:xfrm>
          <a:prstGeom prst="rect">
            <a:avLst/>
          </a:prstGeom>
        </p:spPr>
      </p:pic>
      <p:sp>
        <p:nvSpPr>
          <p:cNvPr id="30" name="CaixaDeTexto 29"/>
          <p:cNvSpPr txBox="1"/>
          <p:nvPr/>
        </p:nvSpPr>
        <p:spPr>
          <a:xfrm>
            <a:off x="7456488" y="5065568"/>
            <a:ext cx="1376362" cy="58477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3200" dirty="0"/>
              <a:t>t</a:t>
            </a:r>
            <a:r>
              <a:rPr lang="en-US" sz="3200" baseline="30000" dirty="0"/>
              <a:t>Real</a:t>
            </a:r>
            <a:r>
              <a:rPr lang="en-US" sz="3200" baseline="-25000" dirty="0"/>
              <a:t>n+1</a:t>
            </a:r>
          </a:p>
        </p:txBody>
      </p:sp>
      <p:sp>
        <p:nvSpPr>
          <p:cNvPr id="8" name="Sinal de Adição 7"/>
          <p:cNvSpPr/>
          <p:nvPr/>
        </p:nvSpPr>
        <p:spPr>
          <a:xfrm rot="2700000">
            <a:off x="5516004" y="2865809"/>
            <a:ext cx="1152525" cy="1152525"/>
          </a:xfrm>
          <a:prstGeom prst="mathPlus">
            <a:avLst>
              <a:gd name="adj1" fmla="val 13603"/>
            </a:avLst>
          </a:prstGeom>
          <a:solidFill>
            <a:schemeClr val="accent2">
              <a:lumMod val="75000"/>
            </a:schemeClr>
          </a:solidFill>
          <a:ln>
            <a:solidFill>
              <a:schemeClr val="tx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Espaço Reservado para Conteúdo 11"/>
          <p:cNvSpPr txBox="1">
            <a:spLocks/>
          </p:cNvSpPr>
          <p:nvPr/>
        </p:nvSpPr>
        <p:spPr>
          <a:xfrm>
            <a:off x="904875" y="2008186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1" name="Título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err="1"/>
              <a:t>Objetivos</a:t>
            </a:r>
            <a:r>
              <a:rPr lang="en-US" dirty="0"/>
              <a:t> e </a:t>
            </a:r>
            <a:r>
              <a:rPr lang="en-US" dirty="0" err="1"/>
              <a:t>desafios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56040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3636</TotalTime>
  <Words>2565</Words>
  <Application>Microsoft Office PowerPoint</Application>
  <PresentationFormat>Widescreen</PresentationFormat>
  <Paragraphs>727</Paragraphs>
  <Slides>67</Slides>
  <Notes>47</Notes>
  <HiddenSlides>37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67</vt:i4>
      </vt:variant>
    </vt:vector>
  </HeadingPairs>
  <TitlesOfParts>
    <vt:vector size="73" baseType="lpstr">
      <vt:lpstr>Arial</vt:lpstr>
      <vt:lpstr>Calibri</vt:lpstr>
      <vt:lpstr>Calibri Light</vt:lpstr>
      <vt:lpstr>Lucida Calligraphy</vt:lpstr>
      <vt:lpstr>Wingdings</vt:lpstr>
      <vt:lpstr>Tema do Office</vt:lpstr>
      <vt:lpstr>Otimização Competitiva Imperialista para Previsão Espacial Urbana em Alta Resolução</vt:lpstr>
      <vt:lpstr>Introdução</vt:lpstr>
      <vt:lpstr>Introdução</vt:lpstr>
      <vt:lpstr>Introdução</vt:lpstr>
      <vt:lpstr>Introdução</vt:lpstr>
      <vt:lpstr>Introdução</vt:lpstr>
      <vt:lpstr>Objetivos e desafios</vt:lpstr>
      <vt:lpstr>Objetivos e desafios</vt:lpstr>
      <vt:lpstr>Objetivos e desafios</vt:lpstr>
      <vt:lpstr>Metodologia</vt:lpstr>
      <vt:lpstr>Convolução  Bidimensional</vt:lpstr>
      <vt:lpstr>Convolução de Imagens</vt:lpstr>
      <vt:lpstr>ICA – Atashpaz-Gagari, Lucas (Canônico)</vt:lpstr>
      <vt:lpstr>ICA - Roche</vt:lpstr>
      <vt:lpstr>ICA - Proposta</vt:lpstr>
      <vt:lpstr>ICA – Problema da Dimensionalidade</vt:lpstr>
      <vt:lpstr>ICA – Problema da Dimensionalidade</vt:lpstr>
      <vt:lpstr>ICA - Convolução de Imagens</vt:lpstr>
      <vt:lpstr>Função de Previsão Convolução versus Ponderação</vt:lpstr>
      <vt:lpstr>Função de Previsão</vt:lpstr>
      <vt:lpstr>ICA - Função de Avaliação</vt:lpstr>
      <vt:lpstr>ICA - Função de Avaliação</vt:lpstr>
      <vt:lpstr>ICA - Função de Avaliação</vt:lpstr>
      <vt:lpstr>Experimentos e Resultados</vt:lpstr>
      <vt:lpstr>Experimentos e Resultados</vt:lpstr>
      <vt:lpstr>Experimentos e Resultados</vt:lpstr>
      <vt:lpstr>Experimentos e Resultados</vt:lpstr>
      <vt:lpstr>Experimentos e Resultados</vt:lpstr>
      <vt:lpstr>Conclusão</vt:lpstr>
      <vt:lpstr>Apresentação do PowerPoint</vt:lpstr>
      <vt:lpstr>Tópicos Remover este slide</vt:lpstr>
      <vt:lpstr>O crescimento espacial urbano</vt:lpstr>
      <vt:lpstr>Prevendo o crescimento espacial urbano</vt:lpstr>
      <vt:lpstr>Mapas de regiões</vt:lpstr>
      <vt:lpstr>Métodos de Previsão (WILLIS,2002)</vt:lpstr>
      <vt:lpstr>Métodos de Previsão</vt:lpstr>
      <vt:lpstr>Objetivos e desafios</vt:lpstr>
      <vt:lpstr>Objetivos e desafios</vt:lpstr>
      <vt:lpstr>Objetivos e desafios</vt:lpstr>
      <vt:lpstr>Objetivos e desafios</vt:lpstr>
      <vt:lpstr>Objetivos e desafios</vt:lpstr>
      <vt:lpstr>Objetivos e desafios</vt:lpstr>
      <vt:lpstr>Objetivos</vt:lpstr>
      <vt:lpstr>Teoria</vt:lpstr>
      <vt:lpstr>Teoria - ICA</vt:lpstr>
      <vt:lpstr>Se sobrar slide colocar um com simulação do ICA</vt:lpstr>
      <vt:lpstr>Função de Previsão</vt:lpstr>
      <vt:lpstr>Teoria - ICA</vt:lpstr>
      <vt:lpstr>Teoria - ICA</vt:lpstr>
      <vt:lpstr>Teoria - ICA</vt:lpstr>
      <vt:lpstr>Teoria - ICA</vt:lpstr>
      <vt:lpstr>Teoria - ICA</vt:lpstr>
      <vt:lpstr>Apresentação do PowerPoint</vt:lpstr>
      <vt:lpstr>Teoria - ICA</vt:lpstr>
      <vt:lpstr>Teoria - ICA</vt:lpstr>
      <vt:lpstr>Teoria – Convolução</vt:lpstr>
      <vt:lpstr>Teoria - Convolução</vt:lpstr>
      <vt:lpstr>Teoria - Convolução</vt:lpstr>
      <vt:lpstr>Metodologia</vt:lpstr>
      <vt:lpstr>Metodologia</vt:lpstr>
      <vt:lpstr>Metodologia</vt:lpstr>
      <vt:lpstr>Experimentos e Resultados</vt:lpstr>
      <vt:lpstr>Experimentos e Resultados</vt:lpstr>
      <vt:lpstr>Experimentos e Resultados</vt:lpstr>
      <vt:lpstr>Experimentos e Resultados</vt:lpstr>
      <vt:lpstr>Experimentos e resultados(REMOVER)</vt:lpstr>
      <vt:lpstr>Conclusão(REMOVER)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Otimização Competitiva Imperialista para Previsão Espacial Urbana em Alta Resolução</dc:title>
  <dc:creator>Marcel Grilo</dc:creator>
  <cp:lastModifiedBy>Marcel Grilo</cp:lastModifiedBy>
  <cp:revision>133</cp:revision>
  <dcterms:created xsi:type="dcterms:W3CDTF">2017-01-18T10:11:40Z</dcterms:created>
  <dcterms:modified xsi:type="dcterms:W3CDTF">2017-02-07T21:57:15Z</dcterms:modified>
</cp:coreProperties>
</file>